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13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5.xml" ContentType="application/vnd.openxmlformats-officedocument.presentationml.slide+xml"/>
  <Override PartName="/ppt/slides/slide3.xml" ContentType="application/vnd.openxmlformats-officedocument.presentationml.slide+xml"/>
  <Override PartName="/ppt/slides/slide12.xml" ContentType="application/vnd.openxmlformats-officedocument.presentationml.slide+xml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9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slideLayouts/slideLayout6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bookmarkIdSeed="2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9144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>
      <p:cViewPr varScale="1">
        <p:scale>
          <a:sx n="83" d="100"/>
          <a:sy n="83" d="100"/>
        </p:scale>
        <p:origin x="-1416" y="-77"/>
      </p:cViewPr>
      <p:guideLst>
        <p:guide pos="2160" orient="horz"/>
        <p:guide pos="2880"/>
      </p:guideLst>
    </p:cSldViewPr>
  </p:slideViewPr>
  <p:gridSpacing cx="73736200" cy="73736200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presProps" Target="presProps.xml" /><Relationship Id="rId19" Type="http://schemas.openxmlformats.org/officeDocument/2006/relationships/tableStyles" Target="tableStyles.xml" /><Relationship Id="rId20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371600" y="3886200"/>
            <a:ext cx="6400800" cy="17525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6629400" y="274638"/>
            <a:ext cx="2057400" cy="5851525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457200" y="274638"/>
            <a:ext cx="6019800" cy="5851525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 bwMode="auto"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 bwMode="auto"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 bwMode="auto"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 bwMode="auto"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t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t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t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2">
        <a:schemeClr val="bg2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B106E36-FD25-4E2D-B0AA-010F637433A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25C68B6-61C2-468F-89AB-4B9F7531AA68}" type="slidenum">
              <a:rPr lang="ru-RU"/>
              <a:t/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>
        <a:spcBef>
          <a:spcPts val="0"/>
        </a:spcBef>
        <a:buFont typeface="Arial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>
        <a:spcBef>
          <a:spcPts val="0"/>
        </a:spcBef>
        <a:buFont typeface="Arial"/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spcBef>
          <a:spcPts val="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spcBef>
          <a:spcPts val="0"/>
        </a:spcBef>
        <a:buFont typeface="Arial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spcBef>
          <a:spcPts val="0"/>
        </a:spcBef>
        <a:buFont typeface="Arial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jp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g"/><Relationship Id="rId3" Type="http://schemas.openxmlformats.org/officeDocument/2006/relationships/image" Target="../media/image18.jpg"/><Relationship Id="rId4" Type="http://schemas.openxmlformats.org/officeDocument/2006/relationships/image" Target="../media/image19.jpg"/><Relationship Id="rId5" Type="http://schemas.openxmlformats.org/officeDocument/2006/relationships/image" Target="../media/image20.jpg"/><Relationship Id="rId6" Type="http://schemas.openxmlformats.org/officeDocument/2006/relationships/image" Target="../media/image21.jpg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jpg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hyperlink" Target="mailto:minusinskoye.oph@ksc.krasn.ru" TargetMode="External"/><Relationship Id="rId3" Type="http://schemas.openxmlformats.org/officeDocument/2006/relationships/hyperlink" Target="http://mnsk.krasn.ru/" TargetMode="Externa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Relationship Id="rId3" Type="http://schemas.openxmlformats.org/officeDocument/2006/relationships/image" Target="../media/image3.jp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g"/><Relationship Id="rId3" Type="http://schemas.openxmlformats.org/officeDocument/2006/relationships/image" Target="../media/image6.jpg"/><Relationship Id="rId4" Type="http://schemas.openxmlformats.org/officeDocument/2006/relationships/image" Target="../media/image7.jp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g"/><Relationship Id="rId3" Type="http://schemas.openxmlformats.org/officeDocument/2006/relationships/image" Target="../media/image11.jp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755576" y="0"/>
            <a:ext cx="7772400" cy="206084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000" b="1"/>
              <a:t>Федеральный исследовательский центр</a:t>
            </a:r>
            <a:br>
              <a:rPr lang="ru-RU" sz="2000" b="1"/>
            </a:br>
            <a:r>
              <a:rPr lang="ru-RU" sz="2000" b="1"/>
              <a:t>«Красноярский научный центр СО РАН»</a:t>
            </a:r>
            <a:br>
              <a:rPr lang="ru-RU" sz="2000" b="1"/>
            </a:br>
            <a:r>
              <a:rPr lang="ru-RU" sz="2000" b="1"/>
              <a:t>Красноярский научно-исследовательский институт  </a:t>
            </a:r>
            <a:br>
              <a:rPr lang="ru-RU" sz="2000" b="1"/>
            </a:br>
            <a:r>
              <a:rPr lang="ru-RU" sz="2000" b="1"/>
              <a:t>сельского хозяйства</a:t>
            </a:r>
            <a:br>
              <a:rPr lang="ru-RU" sz="2000" b="1"/>
            </a:br>
            <a:r>
              <a:rPr lang="ru-RU" sz="2000" b="1"/>
              <a:t>(Минусинский отдел плодово-ягодных  культур)</a:t>
            </a:r>
            <a:br>
              <a:rPr lang="ru-RU" sz="2000" b="1"/>
            </a:br>
            <a:r>
              <a:rPr lang="ru-RU" sz="2000" b="1"/>
              <a:t>Опытное производственное хозяйство «Минусинское»</a:t>
            </a:r>
            <a:br>
              <a:rPr lang="ru-RU" sz="2000"/>
            </a:br>
            <a:endParaRPr lang="ru-RU" sz="200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371600" y="1844824"/>
            <a:ext cx="6400800" cy="360040"/>
          </a:xfrm>
        </p:spPr>
        <p:txBody>
          <a:bodyPr>
            <a:normAutofit fontScale="70000" lnSpcReduction="20000"/>
          </a:bodyPr>
          <a:lstStyle/>
          <a:p>
            <a:pPr>
              <a:defRPr/>
            </a:pPr>
            <a:r>
              <a:rPr lang="ru-RU" b="1">
                <a:solidFill>
                  <a:schemeClr val="tx1"/>
                </a:solidFill>
              </a:rPr>
              <a:t>1911-2024</a:t>
            </a:r>
            <a:endParaRPr lang="ru-RU">
              <a:solidFill>
                <a:schemeClr val="tx1"/>
              </a:solidFill>
            </a:endParaRPr>
          </a:p>
        </p:txBody>
      </p:sp>
      <p:pic>
        <p:nvPicPr>
          <p:cNvPr id="1026" name="Picture 2" descr="C:\Users\Надя\Desktop\презентация\DSC_0286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1331640" y="2132856"/>
            <a:ext cx="6840760" cy="439248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Надя\Desktop\презентация\IMG-20220905-WA0009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251520" y="188640"/>
            <a:ext cx="4248472" cy="645333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 bwMode="auto">
          <a:xfrm>
            <a:off x="4572000" y="188640"/>
            <a:ext cx="45720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/>
              <a:t>Декоративные культуры: Калина Бульденеж</a:t>
            </a:r>
            <a:r>
              <a:rPr lang="ru-RU" sz="2400"/>
              <a:t>, </a:t>
            </a:r>
            <a:r>
              <a:rPr lang="ru-RU" sz="2400" b="1"/>
              <a:t>Курильский, Тамарикс розовый</a:t>
            </a:r>
            <a:r>
              <a:rPr lang="ru-RU" sz="2400"/>
              <a:t>, </a:t>
            </a:r>
            <a:r>
              <a:rPr lang="ru-RU" sz="2400" b="1"/>
              <a:t>Форзиция</a:t>
            </a:r>
            <a:r>
              <a:rPr lang="ru-RU" sz="2400"/>
              <a:t>, </a:t>
            </a:r>
            <a:r>
              <a:rPr lang="ru-RU" sz="2400" b="1"/>
              <a:t>Барбарис Амурский</a:t>
            </a:r>
            <a:r>
              <a:rPr lang="ru-RU" sz="2400"/>
              <a:t>, </a:t>
            </a:r>
            <a:r>
              <a:rPr lang="ru-RU" sz="2400" b="1"/>
              <a:t>Девичий виноград, Спирея серая</a:t>
            </a:r>
            <a:r>
              <a:rPr lang="ru-RU" sz="2400"/>
              <a:t>,  </a:t>
            </a:r>
            <a:r>
              <a:rPr lang="ru-RU" sz="2400" b="1"/>
              <a:t>Дичок яблони, Золотистая смородина, Пузыреплодник калинолистный, Бересклет, Рябинолистник, Жимолость татарская, Акация желтая, Сирень сиреневая, Клен, Тополь, Ива На-На, Ива Курайская	, Ива Развесистая, Калина садовая, Дуб, Сосна Сибирская, Ель Сибирская, Ель Сибирская (сизая форма),  Кедр Сибирский, Рябина Сибирская, Береза повислая</a:t>
            </a:r>
            <a:endParaRPr lang="ru-RU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Надя\Desktop\презентация\21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1259632" y="2564904"/>
            <a:ext cx="6502810" cy="410445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 bwMode="auto">
          <a:xfrm>
            <a:off x="107504" y="0"/>
            <a:ext cx="8856984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/>
              <a:t>Открытие модульного цеха  по переработке плодов и ягод произошло 15 декабря 2015г. Главные задачи компании:</a:t>
            </a:r>
            <a:endParaRPr/>
          </a:p>
          <a:p>
            <a:pPr>
              <a:defRPr/>
            </a:pPr>
            <a:r>
              <a:rPr lang="ru-RU" sz="2000"/>
              <a:t>- переработка собственного сырья выращенного в садах хозяйства.</a:t>
            </a:r>
            <a:endParaRPr/>
          </a:p>
          <a:p>
            <a:pPr>
              <a:defRPr/>
            </a:pPr>
            <a:r>
              <a:rPr lang="ru-RU" sz="2000"/>
              <a:t>- производство качественных, натуральных плодово-ягодных консервов, не   содержащих в своем составе консервантов, красителей, ароматизаторов и усилителей вкуса.</a:t>
            </a:r>
            <a:endParaRPr/>
          </a:p>
          <a:p>
            <a:pPr>
              <a:defRPr/>
            </a:pPr>
            <a:r>
              <a:rPr lang="ru-RU" sz="2000"/>
              <a:t>- продвижение в своем регионе качественных и полезных плодово-ягодных консервов приносящих пользу организму.</a:t>
            </a:r>
            <a:endParaRPr/>
          </a:p>
          <a:p>
            <a:pPr>
              <a:defRPr/>
            </a:pPr>
            <a:r>
              <a:rPr lang="ru-RU"/>
              <a:t>  </a:t>
            </a: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4579" name="Picture 3" descr="C:\Users\Надя\Desktop\презентация\DSC_0144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899592" y="116632"/>
            <a:ext cx="7503501" cy="405846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 bwMode="auto">
          <a:xfrm>
            <a:off x="323528" y="4293096"/>
            <a:ext cx="85689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b="1"/>
              <a:t>Ассортимент: Соки прямого отжима, </a:t>
            </a:r>
            <a:endParaRPr/>
          </a:p>
          <a:p>
            <a:pPr>
              <a:defRPr/>
            </a:pPr>
            <a:r>
              <a:rPr lang="ru-RU" sz="3200" b="1"/>
              <a:t>протертые ягоды, джемы, варенья,</a:t>
            </a:r>
            <a:endParaRPr/>
          </a:p>
          <a:p>
            <a:pPr>
              <a:defRPr/>
            </a:pPr>
            <a:r>
              <a:rPr lang="ru-RU" sz="3200" b="1"/>
              <a:t> компоты, морсы, нектары, облепиховое масло,</a:t>
            </a:r>
            <a:endParaRPr/>
          </a:p>
          <a:p>
            <a:pPr>
              <a:defRPr/>
            </a:pPr>
            <a:r>
              <a:rPr lang="ru-RU" sz="3200" b="1"/>
              <a:t>чай, соленые и маринованные овощи.</a:t>
            </a:r>
            <a:endParaRPr lang="ru-RU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/>
        </p:blipFill>
        <p:spPr bwMode="auto">
          <a:xfrm>
            <a:off x="0" y="0"/>
            <a:ext cx="1373990" cy="195317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/>
          <p:nvPr/>
        </p:nvPicPr>
        <p:blipFill>
          <a:blip r:embed="rId3"/>
          <a:stretch/>
        </p:blipFill>
        <p:spPr bwMode="auto">
          <a:xfrm>
            <a:off x="1835696" y="0"/>
            <a:ext cx="1528157" cy="1916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/>
          <p:nvPr/>
        </p:nvPicPr>
        <p:blipFill>
          <a:blip r:embed="rId4"/>
          <a:stretch/>
        </p:blipFill>
        <p:spPr bwMode="auto">
          <a:xfrm>
            <a:off x="3923928" y="0"/>
            <a:ext cx="1415274" cy="1916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/>
          <p:nvPr/>
        </p:nvPicPr>
        <p:blipFill>
          <a:blip r:embed="rId5"/>
          <a:stretch/>
        </p:blipFill>
        <p:spPr bwMode="auto">
          <a:xfrm>
            <a:off x="5868144" y="0"/>
            <a:ext cx="1451108" cy="1916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/>
          <p:nvPr/>
        </p:nvPicPr>
        <p:blipFill>
          <a:blip r:embed="rId6"/>
          <a:stretch/>
        </p:blipFill>
        <p:spPr bwMode="auto">
          <a:xfrm>
            <a:off x="7740352" y="0"/>
            <a:ext cx="1273410" cy="1916832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/>
          <p:cNvSpPr txBox="1"/>
          <p:nvPr/>
        </p:nvSpPr>
        <p:spPr bwMode="auto">
          <a:xfrm>
            <a:off x="0" y="2060848"/>
            <a:ext cx="9036496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endParaRPr lang="ru-RU"/>
          </a:p>
          <a:p>
            <a:pPr>
              <a:defRPr/>
            </a:pPr>
            <a:r>
              <a:rPr lang="ru-RU" sz="1000"/>
              <a:t>Продукция цеха неоднократно отмечалась наградами на выставках и конкурсах, получая высокие баллы по результатам работы дегустационной комиссии. В Красноярском крае ежегодно проводится конкурс «Лучший продовольственный товар Красноярского края, где предприятие неоднократно получало медали, например:</a:t>
            </a:r>
            <a:endParaRPr/>
          </a:p>
          <a:p>
            <a:pPr>
              <a:defRPr/>
            </a:pPr>
            <a:r>
              <a:rPr lang="ru-RU" sz="1000"/>
              <a:t>- в 2016 году дипломом в номинации «Консервы плодоовощные» была отмечена «Облепиха протертая с сахаром Минусинские ягоды».</a:t>
            </a:r>
            <a:endParaRPr/>
          </a:p>
          <a:p>
            <a:pPr>
              <a:defRPr/>
            </a:pPr>
            <a:r>
              <a:rPr lang="ru-RU" sz="1000"/>
              <a:t>-  в 2017 году в номинации «Консервы плодоовощные» первое место заняла «Калина протертая с сахаром Минусинские ягоды» </a:t>
            </a:r>
            <a:endParaRPr/>
          </a:p>
          <a:p>
            <a:pPr>
              <a:defRPr/>
            </a:pPr>
            <a:r>
              <a:rPr lang="ru-RU" sz="1000"/>
              <a:t>- в 2019 году в номинации «Консервы плодоовощные (за исключением дикоросов и грибов)» первое место занял «Сок яблочный осветленный Минусинские ягоды»</a:t>
            </a:r>
            <a:endParaRPr/>
          </a:p>
          <a:p>
            <a:pPr>
              <a:defRPr/>
            </a:pPr>
            <a:r>
              <a:rPr lang="ru-RU" sz="1000"/>
              <a:t>- в 2020 году в номинации «Консервы плодоовощные (за исключением дикоросов и грибов)» первое место заняла «Смородина протертая с сахаром Минусинские ягоды»</a:t>
            </a:r>
            <a:endParaRPr/>
          </a:p>
          <a:p>
            <a:pPr>
              <a:defRPr/>
            </a:pPr>
            <a:r>
              <a:rPr lang="ru-RU" sz="1000"/>
              <a:t>- в 2020 году в номинации «Напитки безалкогольные (за исключением минеральных вод)» занял «Напиток морсовый из красной смородины Минусинские ягоды»</a:t>
            </a:r>
            <a:endParaRPr/>
          </a:p>
          <a:p>
            <a:pPr>
              <a:defRPr/>
            </a:pPr>
            <a:r>
              <a:rPr lang="ru-RU" sz="1000"/>
              <a:t>- в 2021 году в номинации «Напитки безалкогольные (за исключением минеральных вод)» занял «Сок яблочно-грушевый стерилизованный Минусинские ягоды»</a:t>
            </a:r>
            <a:endParaRPr/>
          </a:p>
          <a:p>
            <a:pPr>
              <a:defRPr/>
            </a:pPr>
            <a:r>
              <a:rPr lang="ru-RU" sz="1000"/>
              <a:t>- в 2022 году в номинации «Напитки безалкогольные (за исключением минеральных вод)» занял «Сок яблочно-облепиховый с мякотью стерилизованный Минусинские ягоды»</a:t>
            </a:r>
            <a:endParaRPr/>
          </a:p>
          <a:p>
            <a:pPr>
              <a:defRPr/>
            </a:pPr>
            <a:r>
              <a:rPr lang="ru-RU" sz="1000"/>
              <a:t>Медалью Красноярской выставки отмечены </a:t>
            </a:r>
            <a:endParaRPr/>
          </a:p>
          <a:p>
            <a:pPr>
              <a:defRPr/>
            </a:pPr>
            <a:r>
              <a:rPr lang="ru-RU" sz="1000"/>
              <a:t> Дипломами «Красноярской ярмарки» отмечены: </a:t>
            </a:r>
            <a:endParaRPr/>
          </a:p>
          <a:p>
            <a:pPr>
              <a:defRPr/>
            </a:pPr>
            <a:r>
              <a:rPr lang="ru-RU" sz="1000"/>
              <a:t>- «Облепиха протертая с сахаром Минусинские ягоды» за высокие вкусовые качества и использование натурального сырья в производстве продукции;</a:t>
            </a:r>
            <a:endParaRPr/>
          </a:p>
          <a:p>
            <a:pPr>
              <a:defRPr/>
            </a:pPr>
            <a:r>
              <a:rPr lang="ru-RU" sz="1000"/>
              <a:t>- </a:t>
            </a:r>
            <a:r>
              <a:rPr lang="ru-RU" sz="1000"/>
              <a:t>Красносмородиновый</a:t>
            </a:r>
            <a:r>
              <a:rPr lang="ru-RU" sz="1000"/>
              <a:t> джем за высокие вкусовые качества и натуральность;</a:t>
            </a:r>
            <a:endParaRPr/>
          </a:p>
          <a:p>
            <a:pPr>
              <a:defRPr/>
            </a:pPr>
            <a:r>
              <a:rPr lang="ru-RU" sz="1000"/>
              <a:t>- Компот яблочный за хорошие вкусовые качества;</a:t>
            </a:r>
            <a:endParaRPr/>
          </a:p>
          <a:p>
            <a:pPr>
              <a:defRPr/>
            </a:pPr>
            <a:r>
              <a:rPr lang="ru-RU" sz="1000"/>
              <a:t>- Сок яблочный за высокие вкусовые качества;</a:t>
            </a:r>
            <a:endParaRPr/>
          </a:p>
          <a:p>
            <a:pPr>
              <a:defRPr/>
            </a:pPr>
            <a:r>
              <a:rPr lang="ru-RU" sz="1000"/>
              <a:t>- Сок яблочно-тыквенный с мякотью за высокие вкусовые качества и натуральность;</a:t>
            </a:r>
            <a:endParaRPr/>
          </a:p>
          <a:p>
            <a:pPr>
              <a:defRPr/>
            </a:pPr>
            <a:r>
              <a:rPr lang="ru-RU" sz="1000"/>
              <a:t>- Сок морковно-облепиховый за хорошие вкусовые качества;</a:t>
            </a:r>
            <a:endParaRPr/>
          </a:p>
          <a:p>
            <a:pPr>
              <a:defRPr/>
            </a:pPr>
            <a:r>
              <a:rPr lang="ru-RU" sz="1000"/>
              <a:t>- Брусника протертая с сахаром за хорошие вкусовые качества;</a:t>
            </a:r>
            <a:endParaRPr/>
          </a:p>
          <a:p>
            <a:pPr>
              <a:defRPr/>
            </a:pPr>
            <a:r>
              <a:rPr lang="ru-RU" sz="1000"/>
              <a:t>- Яблоко протертое с сахаром за высокие вкусовые качества.</a:t>
            </a:r>
            <a:endParaRPr/>
          </a:p>
          <a:p>
            <a:pPr>
              <a:defRPr/>
            </a:pPr>
            <a:r>
              <a:rPr lang="ru-RU" sz="1000"/>
              <a:t>В Хакасии на </a:t>
            </a:r>
            <a:r>
              <a:rPr lang="en-US" sz="1000"/>
              <a:t>VIII</a:t>
            </a:r>
            <a:r>
              <a:rPr lang="ru-RU" sz="1000"/>
              <a:t> межрегиональной выставке «Лучшие предприятия юга Сибири» плодово-ягодные консервы были отмечены дипломом за производство экологически чистой продукции.</a:t>
            </a:r>
            <a:endParaRPr/>
          </a:p>
          <a:p>
            <a:pPr>
              <a:defRPr/>
            </a:pPr>
            <a:endParaRPr lang="ru-RU"/>
          </a:p>
          <a:p>
            <a:pPr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www.itprotoday.com/sites/itprotoday.com/files/People%20shaking%20hands%20across%20from%20each%20other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 bwMode="auto">
          <a:xfrm>
            <a:off x="1981967" y="0"/>
            <a:ext cx="518007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defRPr/>
            </a:pPr>
            <a:r>
              <a:rPr lang="ru-RU" sz="54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 scaled="1"/>
                </a:gradFill>
              </a:rPr>
              <a:t>Приглашаем к </a:t>
            </a:r>
            <a:endParaRPr/>
          </a:p>
          <a:p>
            <a:pPr algn="ctr">
              <a:defRPr/>
            </a:pPr>
            <a:r>
              <a:rPr lang="ru-RU" sz="54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 scaled="1"/>
                </a:gradFill>
              </a:rPr>
              <a:t>сотрудничеству!</a:t>
            </a:r>
            <a:endParaRPr lang="ru-RU" sz="54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 scaled="1"/>
              </a:gra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868357"/>
            <a:ext cx="91440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/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4000" b="0" i="0" u="none" strike="noStrike" cap="none">
                <a:ln>
                  <a:noFill/>
                </a:ln>
                <a:latin typeface="Arial"/>
                <a:ea typeface="Times New Roman"/>
                <a:cs typeface="Arial"/>
              </a:rPr>
              <a:t>Наши контакты:</a:t>
            </a:r>
            <a:endParaRPr lang="ru-RU" sz="4000" b="0" i="0" u="none" strike="noStrike" cap="none">
              <a:ln>
                <a:noFill/>
              </a:ln>
              <a:latin typeface="Arial"/>
              <a:cs typeface="Arial"/>
            </a:endParaRPr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4000" b="0" i="0" u="none" strike="noStrike" cap="none">
                <a:ln>
                  <a:noFill/>
                </a:ln>
                <a:latin typeface="Times New Roman"/>
                <a:ea typeface="Times New Roman"/>
                <a:cs typeface="Arial"/>
              </a:rPr>
              <a:t></a:t>
            </a:r>
            <a:r>
              <a:rPr lang="ru-RU" sz="4000" b="0" i="0" u="none" strike="noStrike" cap="none">
                <a:ln>
                  <a:noFill/>
                </a:ln>
                <a:latin typeface="Arial"/>
                <a:ea typeface="Times New Roman"/>
                <a:cs typeface="Arial"/>
              </a:rPr>
              <a:t> 662608 г. </a:t>
            </a:r>
            <a:r>
              <a:rPr lang="ru-RU" sz="4000" b="0" i="0" u="none" strike="noStrike" cap="none">
                <a:ln>
                  <a:noFill/>
                </a:ln>
                <a:latin typeface="Arial"/>
                <a:ea typeface="Times New Roman"/>
                <a:cs typeface="Arial"/>
              </a:rPr>
              <a:t>Минусинск,п</a:t>
            </a:r>
            <a:r>
              <a:rPr lang="ru-RU" sz="4000" b="0" i="0" u="none" strike="noStrike" cap="none">
                <a:ln>
                  <a:noFill/>
                </a:ln>
                <a:latin typeface="Arial"/>
                <a:ea typeface="Times New Roman"/>
                <a:cs typeface="Arial"/>
              </a:rPr>
              <a:t>. Опытное поле, ул. Набережная № 16</a:t>
            </a:r>
            <a:endParaRPr lang="ru-RU" sz="4000" b="0" i="0" u="none" strike="noStrike" cap="none">
              <a:ln>
                <a:noFill/>
              </a:ln>
              <a:latin typeface="Times New Roman"/>
              <a:cs typeface="Arial"/>
            </a:endParaRPr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4000" b="0" i="0" u="none" strike="noStrike" cap="none">
                <a:ln>
                  <a:noFill/>
                </a:ln>
                <a:latin typeface="Times New Roman"/>
                <a:ea typeface="Times New Roman"/>
                <a:cs typeface="Arial"/>
              </a:rPr>
              <a:t>тел. (39132) 5-54-16, тел.5-54-69,8-923-+311-77-74,</a:t>
            </a:r>
            <a:endParaRPr lang="ru-RU" sz="4000" b="0" i="0" u="none" strike="noStrike" cap="none">
              <a:ln>
                <a:noFill/>
              </a:ln>
              <a:latin typeface="Times New Roman"/>
              <a:cs typeface="Arial"/>
            </a:endParaRPr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4000" b="0" i="0" u="none" strike="noStrike" cap="none">
                <a:ln>
                  <a:noFill/>
                </a:ln>
                <a:latin typeface="Times New Roman"/>
                <a:ea typeface="Times New Roman"/>
                <a:cs typeface="Arial"/>
              </a:rPr>
              <a:t> </a:t>
            </a:r>
            <a:r>
              <a:rPr lang="en-US" sz="4000" b="0" i="0" u="none" strike="noStrike" cap="none">
                <a:ln>
                  <a:noFill/>
                </a:ln>
                <a:latin typeface="Times New Roman"/>
                <a:ea typeface="Times New Roman"/>
                <a:cs typeface="Arial"/>
              </a:rPr>
              <a:t>E</a:t>
            </a:r>
            <a:r>
              <a:rPr lang="ru-RU" sz="4000" b="0" i="0" u="none" strike="noStrike" cap="none">
                <a:ln>
                  <a:noFill/>
                </a:ln>
                <a:latin typeface="Times New Roman"/>
                <a:ea typeface="Times New Roman"/>
                <a:cs typeface="Arial"/>
              </a:rPr>
              <a:t>-</a:t>
            </a:r>
            <a:r>
              <a:rPr lang="en-US" sz="4000" b="0" i="0" u="none" strike="noStrike" cap="none">
                <a:ln>
                  <a:noFill/>
                </a:ln>
                <a:latin typeface="Times New Roman"/>
                <a:ea typeface="Times New Roman"/>
                <a:cs typeface="Arial"/>
              </a:rPr>
              <a:t>mail</a:t>
            </a:r>
            <a:r>
              <a:rPr lang="ru-RU" sz="4000" b="0" i="0" u="none" strike="noStrike" cap="none">
                <a:ln>
                  <a:noFill/>
                </a:ln>
                <a:latin typeface="Times New Roman"/>
                <a:ea typeface="Times New Roman"/>
                <a:cs typeface="Arial"/>
              </a:rPr>
              <a:t>: </a:t>
            </a:r>
            <a:r>
              <a:rPr lang="en-US" sz="4000" b="0" i="0" u="sng" strike="noStrike" cap="none">
                <a:ln>
                  <a:noFill/>
                </a:ln>
                <a:latin typeface="Times New Roman"/>
                <a:ea typeface="Times New Roman"/>
                <a:cs typeface="Arial"/>
                <a:hlinkClick r:id="rId2" tooltip="mailto:minusinskoye.oph@ksc.krasn.ru"/>
              </a:rPr>
              <a:t>minusinskoye</a:t>
            </a:r>
            <a:r>
              <a:rPr lang="ru-RU" sz="4000" b="0" i="0" u="sng" strike="noStrike" cap="none">
                <a:ln>
                  <a:noFill/>
                </a:ln>
                <a:latin typeface="Times New Roman"/>
                <a:ea typeface="Times New Roman"/>
                <a:cs typeface="Arial"/>
                <a:hlinkClick r:id="rId2" tooltip="mailto:minusinskoye.oph@ksc.krasn.ru"/>
              </a:rPr>
              <a:t>.</a:t>
            </a:r>
            <a:r>
              <a:rPr lang="en-US" sz="4000" b="0" i="0" u="sng" strike="noStrike" cap="none">
                <a:ln>
                  <a:noFill/>
                </a:ln>
                <a:latin typeface="Times New Roman"/>
                <a:ea typeface="Times New Roman"/>
                <a:cs typeface="Arial"/>
                <a:hlinkClick r:id="rId2" tooltip="mailto:minusinskoye.oph@ksc.krasn.ru"/>
              </a:rPr>
              <a:t>oph</a:t>
            </a:r>
            <a:r>
              <a:rPr lang="ru-RU" sz="4000" b="0" i="0" u="sng" strike="noStrike" cap="none">
                <a:ln>
                  <a:noFill/>
                </a:ln>
                <a:latin typeface="Times New Roman"/>
                <a:ea typeface="Times New Roman"/>
                <a:cs typeface="Arial"/>
                <a:hlinkClick r:id="rId2" tooltip="mailto:minusinskoye.oph@ksc.krasn.ru"/>
              </a:rPr>
              <a:t>@</a:t>
            </a:r>
            <a:r>
              <a:rPr lang="en-US" sz="4000" b="0" i="0" u="sng" strike="noStrike" cap="none">
                <a:ln>
                  <a:noFill/>
                </a:ln>
                <a:latin typeface="Times New Roman"/>
                <a:ea typeface="Times New Roman"/>
                <a:cs typeface="Arial"/>
                <a:hlinkClick r:id="rId2" tooltip="mailto:minusinskoye.oph@ksc.krasn.ru"/>
              </a:rPr>
              <a:t>ksc</a:t>
            </a:r>
            <a:r>
              <a:rPr lang="ru-RU" sz="4000" b="0" i="0" u="sng" strike="noStrike" cap="none">
                <a:ln>
                  <a:noFill/>
                </a:ln>
                <a:latin typeface="Times New Roman"/>
                <a:ea typeface="Times New Roman"/>
                <a:cs typeface="Arial"/>
                <a:hlinkClick r:id="rId2" tooltip="mailto:minusinskoye.oph@ksc.krasn.ru"/>
              </a:rPr>
              <a:t>.</a:t>
            </a:r>
            <a:r>
              <a:rPr lang="en-US" sz="4000" b="0" i="0" u="sng" strike="noStrike" cap="none">
                <a:ln>
                  <a:noFill/>
                </a:ln>
                <a:latin typeface="Times New Roman"/>
                <a:ea typeface="Times New Roman"/>
                <a:cs typeface="Arial"/>
                <a:hlinkClick r:id="rId2" tooltip="mailto:minusinskoye.oph@ksc.krasn.ru"/>
              </a:rPr>
              <a:t>krasn</a:t>
            </a:r>
            <a:r>
              <a:rPr lang="ru-RU" sz="4000" b="0" i="0" u="sng" strike="noStrike" cap="none">
                <a:ln>
                  <a:noFill/>
                </a:ln>
                <a:latin typeface="Times New Roman"/>
                <a:ea typeface="Times New Roman"/>
                <a:cs typeface="Arial"/>
                <a:hlinkClick r:id="rId2" tooltip="mailto:minusinskoye.oph@ksc.krasn.ru"/>
              </a:rPr>
              <a:t>.</a:t>
            </a:r>
            <a:r>
              <a:rPr lang="en-US" sz="4000" b="0" i="0" u="sng" strike="noStrike" cap="none">
                <a:ln>
                  <a:noFill/>
                </a:ln>
                <a:latin typeface="Times New Roman"/>
                <a:ea typeface="Times New Roman"/>
                <a:cs typeface="Arial"/>
                <a:hlinkClick r:id="rId2" tooltip="mailto:minusinskoye.oph@ksc.krasn.ru"/>
              </a:rPr>
              <a:t>ru</a:t>
            </a:r>
            <a:r>
              <a:rPr lang="ru-RU" sz="4000" b="0" i="0" u="none" strike="noStrike" cap="none">
                <a:ln>
                  <a:noFill/>
                </a:ln>
                <a:latin typeface="Times New Roman"/>
                <a:ea typeface="Times New Roman"/>
                <a:cs typeface="Arial"/>
              </a:rPr>
              <a:t>  Сайт: </a:t>
            </a:r>
            <a:r>
              <a:rPr lang="en-US" sz="4000" b="0" i="0" u="sng" strike="noStrike" cap="none">
                <a:ln>
                  <a:noFill/>
                </a:ln>
                <a:latin typeface="Times New Roman"/>
                <a:ea typeface="Times New Roman"/>
                <a:cs typeface="Arial"/>
                <a:hlinkClick r:id="rId3" tooltip="http://mnsk.krasn.ru/"/>
              </a:rPr>
              <a:t>http</a:t>
            </a:r>
            <a:r>
              <a:rPr lang="ru-RU" sz="4000" b="0" i="0" u="sng" strike="noStrike" cap="none">
                <a:ln>
                  <a:noFill/>
                </a:ln>
                <a:latin typeface="Times New Roman"/>
                <a:ea typeface="Times New Roman"/>
                <a:cs typeface="Arial"/>
                <a:hlinkClick r:id="rId3" tooltip="http://mnsk.krasn.ru/"/>
              </a:rPr>
              <a:t>://</a:t>
            </a:r>
            <a:r>
              <a:rPr lang="en-US" sz="4000" b="0" i="0" u="sng" strike="noStrike" cap="none">
                <a:ln>
                  <a:noFill/>
                </a:ln>
                <a:latin typeface="Times New Roman"/>
                <a:ea typeface="Times New Roman"/>
                <a:cs typeface="Arial"/>
                <a:hlinkClick r:id="rId3" tooltip="http://mnsk.krasn.ru/"/>
              </a:rPr>
              <a:t>mnsk</a:t>
            </a:r>
            <a:r>
              <a:rPr lang="ru-RU" sz="4000" b="0" i="0" u="sng" strike="noStrike" cap="none">
                <a:ln>
                  <a:noFill/>
                </a:ln>
                <a:latin typeface="Times New Roman"/>
                <a:ea typeface="Times New Roman"/>
                <a:cs typeface="Arial"/>
                <a:hlinkClick r:id="rId3" tooltip="http://mnsk.krasn.ru/"/>
              </a:rPr>
              <a:t>.</a:t>
            </a:r>
            <a:r>
              <a:rPr lang="en-US" sz="4000" b="0" i="0" u="sng" strike="noStrike" cap="none">
                <a:ln>
                  <a:noFill/>
                </a:ln>
                <a:latin typeface="Times New Roman"/>
                <a:ea typeface="Times New Roman"/>
                <a:cs typeface="Arial"/>
                <a:hlinkClick r:id="rId3" tooltip="http://mnsk.krasn.ru/"/>
              </a:rPr>
              <a:t>krasn</a:t>
            </a:r>
            <a:r>
              <a:rPr lang="ru-RU" sz="4000" b="0" i="0" u="sng" strike="noStrike" cap="none">
                <a:ln>
                  <a:noFill/>
                </a:ln>
                <a:latin typeface="Times New Roman"/>
                <a:ea typeface="Times New Roman"/>
                <a:cs typeface="Arial"/>
                <a:hlinkClick r:id="rId3" tooltip="http://mnsk.krasn.ru/"/>
              </a:rPr>
              <a:t>.</a:t>
            </a:r>
            <a:r>
              <a:rPr lang="en-US" sz="4000" b="0" i="0" u="sng" strike="noStrike" cap="none">
                <a:ln>
                  <a:noFill/>
                </a:ln>
                <a:latin typeface="Times New Roman"/>
                <a:ea typeface="Times New Roman"/>
                <a:cs typeface="Arial"/>
                <a:hlinkClick r:id="rId3" tooltip="http://mnsk.krasn.ru/"/>
              </a:rPr>
              <a:t>ru</a:t>
            </a:r>
            <a:r>
              <a:rPr lang="ru-RU" sz="4000" b="0" i="0" u="none" strike="noStrike" cap="none">
                <a:ln>
                  <a:noFill/>
                </a:ln>
                <a:latin typeface="Times New Roman"/>
                <a:ea typeface="Times New Roman"/>
                <a:cs typeface="Arial"/>
              </a:rPr>
              <a:t>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Надя\Desktop\презентация\11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 rot="16199999">
            <a:off x="1111561" y="-1111560"/>
            <a:ext cx="3789038" cy="6012158"/>
          </a:xfrm>
          <a:prstGeom prst="rect">
            <a:avLst/>
          </a:prstGeom>
          <a:noFill/>
        </p:spPr>
      </p:pic>
      <p:pic>
        <p:nvPicPr>
          <p:cNvPr id="2051" name="Picture 3" descr="C:\Users\Надя\Desktop\презентация\13.jpg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6197600" y="0"/>
            <a:ext cx="2946400" cy="378618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 bwMode="auto">
          <a:xfrm>
            <a:off x="0" y="3789040"/>
            <a:ext cx="9144000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/>
              <a:t>Основные виды деятельности ОПХ «Минусинское»:</a:t>
            </a:r>
            <a:endParaRPr/>
          </a:p>
          <a:p>
            <a:pPr>
              <a:buFontTx/>
              <a:buChar char="-"/>
              <a:defRPr/>
            </a:pPr>
            <a:r>
              <a:rPr lang="ru-RU" sz="2000" b="1"/>
              <a:t> Садоводство  </a:t>
            </a:r>
            <a:endParaRPr/>
          </a:p>
          <a:p>
            <a:pPr>
              <a:buFontTx/>
              <a:buChar char="-"/>
              <a:defRPr/>
            </a:pPr>
            <a:r>
              <a:rPr lang="ru-RU" sz="2000" b="1"/>
              <a:t> Селекция </a:t>
            </a:r>
            <a:endParaRPr/>
          </a:p>
          <a:p>
            <a:pPr>
              <a:buFontTx/>
              <a:buChar char="-"/>
              <a:defRPr/>
            </a:pPr>
            <a:r>
              <a:rPr lang="ru-RU" sz="2000" b="1"/>
              <a:t> Производство качественного посадочного материала </a:t>
            </a:r>
            <a:r>
              <a:rPr lang="ru-RU" sz="2000" b="1"/>
              <a:t> более 320т.шт /год</a:t>
            </a:r>
            <a:endParaRPr lang="ru-RU" sz="2000" b="1"/>
          </a:p>
          <a:p>
            <a:pPr>
              <a:buFontTx/>
              <a:buChar char="-"/>
              <a:defRPr/>
            </a:pPr>
            <a:r>
              <a:rPr lang="ru-RU" sz="2000" b="1"/>
              <a:t> Овощеводство</a:t>
            </a:r>
            <a:endParaRPr/>
          </a:p>
          <a:p>
            <a:pPr>
              <a:buFontTx/>
              <a:buChar char="-"/>
              <a:defRPr/>
            </a:pPr>
            <a:r>
              <a:rPr lang="ru-RU" sz="2000" b="1"/>
              <a:t> Производство плодово-ягодных консервов </a:t>
            </a:r>
            <a:r>
              <a:rPr lang="ru-RU" sz="2000" b="1"/>
              <a:t>более 40Туб/год</a:t>
            </a:r>
            <a:endParaRPr lang="ru-RU" sz="2000" b="1"/>
          </a:p>
          <a:p>
            <a:pPr>
              <a:buFontTx/>
              <a:buChar char="-"/>
              <a:defRPr/>
            </a:pPr>
            <a:r>
              <a:rPr lang="ru-RU" sz="2000" b="1"/>
              <a:t>- Оптовая и розничная реализация саженцев плодовых, ягодных и декоративных культур</a:t>
            </a:r>
            <a:endParaRPr/>
          </a:p>
          <a:p>
            <a:pPr>
              <a:buFontTx/>
              <a:buChar char="-"/>
              <a:defRPr/>
            </a:pPr>
            <a:endParaRPr lang="ru-RU"/>
          </a:p>
          <a:p>
            <a:pPr>
              <a:buFontTx/>
              <a:buChar char="-"/>
              <a:defRPr/>
            </a:pPr>
            <a:endParaRPr lang="ru-RU"/>
          </a:p>
          <a:p>
            <a:pPr>
              <a:buFontTx/>
              <a:buChar char="-"/>
              <a:defRPr/>
            </a:pPr>
            <a:endParaRPr lang="ru-RU"/>
          </a:p>
          <a:p>
            <a:pPr>
              <a:buFontTx/>
              <a:buChar char="-"/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Надя\Desktop\презентация\DSC_0145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899592" y="2276872"/>
            <a:ext cx="7383139" cy="458112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 bwMode="auto">
          <a:xfrm>
            <a:off x="251520" y="332656"/>
            <a:ext cx="86409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/>
              <a:t>Ученые опытной станции садоводства и бахчеводства, вывели 86 сортов, из которых 43 районированы, начиная с 1947 года, в Красноярском крае, Новосибирской и Иркутской областях, Туве, Хакасии и Монголии. </a:t>
            </a:r>
            <a:endParaRPr lang="ru-RU" sz="24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Надя\Desktop\презентация\175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0" y="1"/>
            <a:ext cx="4716016" cy="321297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 bwMode="auto">
          <a:xfrm>
            <a:off x="4716016" y="0"/>
            <a:ext cx="442798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/>
              <a:t>Сорта яблони на реализацию: Минусинское красное, Минусинское десертное, Любимица Шевченко, Тубинское, Запроточное, Уральское наливное, Воспитанница, Алтайское румяное, Мартьяновское, Синап  минусинский, Минусинское летнее, Юбилейное Шевченко, Жар-птица, Юнга; осеннего и зимнего – Феникс алтайский, Зимний шафран, Заветное, Мелба, Белый налив.</a:t>
            </a:r>
            <a:endParaRPr lang="ru-RU" sz="2000" b="1"/>
          </a:p>
        </p:txBody>
      </p:sp>
      <p:pic>
        <p:nvPicPr>
          <p:cNvPr id="4099" name="Picture 3" descr="C:\Users\Надя\Desktop\презентация\176.jpg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4176598" y="3429001"/>
            <a:ext cx="4967401" cy="3240359"/>
          </a:xfrm>
          <a:prstGeom prst="rect">
            <a:avLst/>
          </a:prstGeom>
          <a:noFill/>
        </p:spPr>
      </p:pic>
      <p:pic>
        <p:nvPicPr>
          <p:cNvPr id="4100" name="Picture 4" descr="C:\Users\Надя\Desktop\презентация\20220804_141020.jpg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683568" y="3271095"/>
            <a:ext cx="2672129" cy="358690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Надя\Desktop\презентация\20220804_144410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179512" y="0"/>
            <a:ext cx="4314135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 bwMode="auto">
          <a:xfrm>
            <a:off x="4644008" y="1052736"/>
            <a:ext cx="4499991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000" b="1"/>
              <a:t>Сорта груши: </a:t>
            </a:r>
            <a:endParaRPr/>
          </a:p>
          <a:p>
            <a:pPr>
              <a:defRPr/>
            </a:pPr>
            <a:r>
              <a:rPr lang="ru-RU" sz="4000" b="1"/>
              <a:t> Веселинка, Сварог, Лель, Перун, Каратаевская, Купава, Исетская сочная, Чижовская, Отрадненская, Лада.</a:t>
            </a:r>
            <a:endParaRPr/>
          </a:p>
          <a:p>
            <a:pPr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sibir-usadba.ru/wp-content/uploads/2021/03/%D0%A1%D0%BB%D0%B8%D0%B2%D0%B0-%D0%90%D0%BB%D1%82%D0%B0%D0%B9%D1%81%D0%BA%D0%B0%D1%8F-%D0%AE%D0%B1%D0%B8%D0%BB%D0%B5%D0%B9%D0%BD%D0%B0%D1%8F1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1475656" y="1916832"/>
            <a:ext cx="6461291" cy="4845968"/>
          </a:xfrm>
          <a:prstGeom prst="rect">
            <a:avLst/>
          </a:prstGeom>
          <a:noFill/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-87466"/>
            <a:ext cx="91440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/>
            <a:spAutoFit/>
          </a:bodyPr>
          <a:lstStyle/>
          <a:p>
            <a:pPr marL="0" marR="0" lvl="0" indent="22860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3200" b="1" i="0" u="none" strike="noStrike" cap="none">
                <a:ln>
                  <a:noFill/>
                </a:ln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Сорта сливы: Синильга, Пересвет,</a:t>
            </a:r>
            <a:endParaRPr/>
          </a:p>
          <a:p>
            <a:pPr marL="0" marR="0" lvl="0" indent="22860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3200" b="1" i="0" u="none" strike="noStrike" cap="none">
                <a:ln>
                  <a:noFill/>
                </a:ln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 Маньчжурская красавица, Пониклая, </a:t>
            </a:r>
            <a:endParaRPr/>
          </a:p>
          <a:p>
            <a:pPr marL="0" marR="0" lvl="0" indent="22860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3200" b="1" i="0" u="none" strike="noStrike" cap="none">
                <a:ln>
                  <a:noFill/>
                </a:ln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Желтая Хопты, Чемальская, </a:t>
            </a:r>
            <a:endParaRPr/>
          </a:p>
          <a:p>
            <a:pPr marL="0" marR="0" lvl="0" indent="22860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3200" b="1" i="0" u="none" strike="noStrike" cap="none">
                <a:ln>
                  <a:noFill/>
                </a:ln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Алтайская юбилейная</a:t>
            </a:r>
            <a:endParaRPr lang="ru-RU" sz="3200" b="1" i="0" u="none" strike="noStrike" cap="none">
              <a:ln>
                <a:noFill/>
              </a:ln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Надя\Desktop\презентация\33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5724128" y="2608796"/>
            <a:ext cx="3242047" cy="4103154"/>
          </a:xfrm>
          <a:prstGeom prst="rect">
            <a:avLst/>
          </a:prstGeom>
          <a:noFill/>
        </p:spPr>
      </p:pic>
      <p:pic>
        <p:nvPicPr>
          <p:cNvPr id="6147" name="Picture 3" descr="E:\Фотографии к изданию\60.jpg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179512" y="116632"/>
            <a:ext cx="3456384" cy="4032448"/>
          </a:xfrm>
          <a:prstGeom prst="rect">
            <a:avLst/>
          </a:prstGeom>
          <a:noFill/>
        </p:spPr>
      </p:pic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3707904" y="-57814"/>
            <a:ext cx="543609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/>
            <a:spAutoFit/>
          </a:bodyPr>
          <a:lstStyle/>
          <a:p>
            <a:pPr lvl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0" u="none" strike="noStrike" cap="none">
                <a:ln>
                  <a:noFill/>
                </a:ln>
                <a:solidFill>
                  <a:schemeClr val="tx1"/>
                </a:solidFill>
                <a:latin typeface="Arial"/>
                <a:ea typeface="Times New Roman"/>
                <a:cs typeface="Arial"/>
              </a:rPr>
              <a:t>Смородина черная: </a:t>
            </a:r>
            <a:r>
              <a:rPr lang="ru-RU" sz="2400"/>
              <a:t>отрадная, достойная, дочь дружной, ожерелье, минусинская сладкая, сеянец голубки, софья, сокровище, алтайская ранняя, черкашинская, саянский сувенир, ядреная, минусинская степная, калиновка, шаровидная, сокровище алтая.</a:t>
            </a:r>
            <a:endParaRPr lang="ru-RU" sz="2400" b="1" i="0" u="none" strike="noStrike" cap="none">
              <a:ln>
                <a:noFill/>
              </a:ln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0" y="4437112"/>
            <a:ext cx="558011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/>
              <a:t>Смородина красная : Сахарная, Ранняя сладкая, Настенька</a:t>
            </a:r>
            <a:endParaRPr/>
          </a:p>
          <a:p>
            <a:pPr>
              <a:defRPr/>
            </a:pPr>
            <a:endParaRPr lang="ru-RU" sz="2800" b="1"/>
          </a:p>
          <a:p>
            <a:pPr>
              <a:defRPr/>
            </a:pPr>
            <a:r>
              <a:rPr lang="ru-RU" sz="2800" b="1"/>
              <a:t>Смородина белая: Минусинская белая</a:t>
            </a:r>
            <a:endParaRPr/>
          </a:p>
          <a:p>
            <a:pPr>
              <a:defRPr/>
            </a:pPr>
            <a:endParaRPr lang="ru-RU"/>
          </a:p>
          <a:p>
            <a:pPr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Надя\Desktop\презентация\180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179512" y="260648"/>
            <a:ext cx="4717787" cy="6336703"/>
          </a:xfrm>
          <a:prstGeom prst="rect">
            <a:avLst/>
          </a:prstGeom>
          <a:noFill/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5076056" y="768766"/>
            <a:ext cx="396044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/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515100" algn="l"/>
              </a:tabLst>
              <a:defRPr/>
            </a:pPr>
            <a:r>
              <a:rPr lang="ru-RU" sz="3600" b="1" i="0" u="none" strike="noStrike" cap="none">
                <a:ln>
                  <a:noFill/>
                </a:ln>
                <a:solidFill>
                  <a:schemeClr val="tx1"/>
                </a:solidFill>
                <a:latin typeface="Arial"/>
                <a:ea typeface="Times New Roman"/>
                <a:cs typeface="Arial"/>
              </a:rPr>
              <a:t>Облепиха:</a:t>
            </a:r>
            <a:endParaRPr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515100" algn="l"/>
              </a:tabLst>
              <a:defRPr/>
            </a:pPr>
            <a:r>
              <a:rPr lang="ru-RU" sz="3600" b="0" i="0" u="none" strike="noStrike" cap="none">
                <a:ln>
                  <a:noFill/>
                </a:ln>
                <a:solidFill>
                  <a:schemeClr val="tx1"/>
                </a:solidFill>
                <a:latin typeface="Arial"/>
                <a:ea typeface="Times New Roman"/>
                <a:cs typeface="Arial"/>
              </a:rPr>
              <a:t>Чуйская, Минуса, Елизавета, Чечек, Улала, Солнечная, Великан</a:t>
            </a:r>
            <a:r>
              <a:rPr lang="ru-RU" sz="3600" b="1" i="0" u="none" strike="noStrike" cap="none">
                <a:ln>
                  <a:noFill/>
                </a:ln>
                <a:solidFill>
                  <a:schemeClr val="tx1"/>
                </a:solidFill>
                <a:latin typeface="Arial"/>
                <a:ea typeface="Times New Roman"/>
                <a:cs typeface="Arial"/>
              </a:rPr>
              <a:t>,  </a:t>
            </a:r>
            <a:r>
              <a:rPr lang="ru-RU" sz="3600" b="0" i="0" u="none" strike="noStrike" cap="none">
                <a:ln>
                  <a:noFill/>
                </a:ln>
                <a:solidFill>
                  <a:schemeClr val="tx1"/>
                </a:solidFill>
                <a:latin typeface="Arial"/>
                <a:ea typeface="Times New Roman"/>
                <a:cs typeface="Arial"/>
              </a:rPr>
              <a:t>Аюла, Алей.</a:t>
            </a:r>
            <a:r>
              <a:rPr lang="ru-RU" sz="3600" b="0" i="0" u="none" strike="noStrike" cap="none">
                <a:ln>
                  <a:noFill/>
                </a:ln>
                <a:solidFill>
                  <a:schemeClr val="tx1"/>
                </a:solidFill>
                <a:latin typeface="Arial"/>
                <a:cs typeface="Arial"/>
              </a:rPr>
              <a:t>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1505" name="Picture 1" descr="C:\Users\Надя\Desktop\презентация\70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971599" y="116632"/>
            <a:ext cx="7429500" cy="4953000"/>
          </a:xfrm>
          <a:prstGeom prst="rect">
            <a:avLst/>
          </a:prstGeom>
          <a:noFill/>
        </p:spPr>
      </p:pic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23528" y="5340786"/>
            <a:ext cx="856895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/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800" b="1" i="0" u="none" strike="noStrike" cap="none">
                <a:ln>
                  <a:noFill/>
                </a:ln>
                <a:solidFill>
                  <a:schemeClr val="tx1"/>
                </a:solidFill>
                <a:latin typeface="Arial"/>
                <a:ea typeface="Times New Roman"/>
                <a:cs typeface="Arial"/>
              </a:rPr>
              <a:t>Жимолость:  </a:t>
            </a:r>
            <a:r>
              <a:rPr lang="ru-RU" sz="2800" b="0" i="0" u="none" strike="noStrike" cap="none">
                <a:ln>
                  <a:noFill/>
                </a:ln>
                <a:solidFill>
                  <a:schemeClr val="tx1"/>
                </a:solidFill>
                <a:latin typeface="Arial"/>
                <a:ea typeface="Times New Roman"/>
                <a:cs typeface="Arial"/>
              </a:rPr>
              <a:t>Голубое веретено, Томичка, Синяя птица, Камчадалка, Парабельская        </a:t>
            </a:r>
            <a:endParaRPr lang="ru-RU" sz="2800" b="0" i="0" u="none" strike="noStrike" cap="none">
              <a:ln>
                <a:noFill/>
              </a:ln>
              <a:solidFill>
                <a:schemeClr val="tx1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0</Words>
  <Application>Р7-Офис/7.4.0.340</Application>
  <DocSecurity>0</DocSecurity>
  <PresentationFormat>Экран (4:3)</PresentationFormat>
  <Paragraphs>0</Paragraphs>
  <Slides>15</Slides>
  <Notes>15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Федеральный исследовательский центр «Красноярский научный центр СО РАН» Красноярский научно-исследовательский институт   сельского хозяйства (Минусинский отдел плодово-ягодных  культур) Опытное производственное хозяйство «Минусинское» </dc:title>
  <dc:subject/>
  <dc:creator>Надя</dc:creator>
  <cp:keywords/>
  <dc:description/>
  <dc:identifier/>
  <dc:language/>
  <cp:lastModifiedBy/>
  <cp:revision>33</cp:revision>
  <dcterms:created xsi:type="dcterms:W3CDTF">2022-09-11T14:58:03Z</dcterms:created>
  <dcterms:modified xsi:type="dcterms:W3CDTF">2024-04-26T02:42:56Z</dcterms:modified>
  <cp:category/>
  <cp:contentStatus/>
  <cp:version/>
</cp:coreProperties>
</file>