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84" r:id="rId2"/>
    <p:sldId id="278" r:id="rId3"/>
    <p:sldId id="279" r:id="rId4"/>
    <p:sldId id="275" r:id="rId5"/>
    <p:sldId id="285" r:id="rId6"/>
    <p:sldId id="282" r:id="rId7"/>
    <p:sldId id="277" r:id="rId8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22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26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F6FE6-2DB3-4E57-A99A-07D1B50605AB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CD62F-9A93-40C7-8225-8EAF73885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552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F6FE6-2DB3-4E57-A99A-07D1B50605AB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CD62F-9A93-40C7-8225-8EAF73885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923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F6FE6-2DB3-4E57-A99A-07D1B50605AB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CD62F-9A93-40C7-8225-8EAF73885261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627000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F6FE6-2DB3-4E57-A99A-07D1B50605AB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CD62F-9A93-40C7-8225-8EAF73885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8099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F6FE6-2DB3-4E57-A99A-07D1B50605AB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CD62F-9A93-40C7-8225-8EAF7388526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827748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F6FE6-2DB3-4E57-A99A-07D1B50605AB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CD62F-9A93-40C7-8225-8EAF73885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2829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F6FE6-2DB3-4E57-A99A-07D1B50605AB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CD62F-9A93-40C7-8225-8EAF73885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4084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F6FE6-2DB3-4E57-A99A-07D1B50605AB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CD62F-9A93-40C7-8225-8EAF73885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903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F6FE6-2DB3-4E57-A99A-07D1B50605AB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CD62F-9A93-40C7-8225-8EAF73885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209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F6FE6-2DB3-4E57-A99A-07D1B50605AB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CD62F-9A93-40C7-8225-8EAF73885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743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F6FE6-2DB3-4E57-A99A-07D1B50605AB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CD62F-9A93-40C7-8225-8EAF73885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923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F6FE6-2DB3-4E57-A99A-07D1B50605AB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CD62F-9A93-40C7-8225-8EAF73885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3679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F6FE6-2DB3-4E57-A99A-07D1B50605AB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CD62F-9A93-40C7-8225-8EAF73885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070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F6FE6-2DB3-4E57-A99A-07D1B50605AB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CD62F-9A93-40C7-8225-8EAF73885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545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F6FE6-2DB3-4E57-A99A-07D1B50605AB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CD62F-9A93-40C7-8225-8EAF73885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549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F6FE6-2DB3-4E57-A99A-07D1B50605AB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CD62F-9A93-40C7-8225-8EAF73885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074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9F6FE6-2DB3-4E57-A99A-07D1B50605AB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D9CD62F-9A93-40C7-8225-8EAF73885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1602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goncharovae08@mail.ru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7666" y="1069117"/>
            <a:ext cx="8596668" cy="3133767"/>
          </a:xfrm>
        </p:spPr>
        <p:txBody>
          <a:bodyPr>
            <a:noAutofit/>
          </a:bodyPr>
          <a:lstStyle/>
          <a:p>
            <a:pPr algn="ctr"/>
            <a:r>
              <a:rPr lang="ru-RU" sz="4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Упрощенный порядок заключения индивидуальных договоров энергоснабжения </a:t>
            </a:r>
            <a:br>
              <a:rPr lang="ru-RU" sz="4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ru-RU" sz="4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садоводов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7666" y="3933959"/>
            <a:ext cx="8596668" cy="1968136"/>
          </a:xfrm>
        </p:spPr>
        <p:txBody>
          <a:bodyPr>
            <a:noAutofit/>
          </a:bodyPr>
          <a:lstStyle/>
          <a:p>
            <a:pPr algn="ctr"/>
            <a:endParaRPr lang="ru-RU" sz="2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Красноярск, 2024</a:t>
            </a:r>
          </a:p>
          <a:p>
            <a:pPr algn="ctr"/>
            <a:endParaRPr lang="ru-RU" sz="13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85295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6706" y="688063"/>
            <a:ext cx="967531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kern="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Open Sans Semibold" panose="020B0706030804020204" pitchFamily="34" charset="0"/>
                <a:cs typeface="Arial" panose="020B0604020202020204" pitchFamily="34" charset="0"/>
              </a:rPr>
              <a:t>Нормативно-правовая база</a:t>
            </a:r>
          </a:p>
          <a:p>
            <a:pPr lvl="0"/>
            <a:endParaRPr lang="ru-RU" sz="2800" b="1" kern="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Open Sans Semibold" panose="020B0706030804020204" pitchFamily="34" charset="0"/>
              <a:cs typeface="Arial" panose="020B0604020202020204" pitchFamily="34" charset="0"/>
            </a:endParaRPr>
          </a:p>
          <a:p>
            <a:pPr lvl="0"/>
            <a:r>
              <a:rPr lang="ru-RU" sz="2800" b="1" kern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Open Sans Semibold" panose="020B0706030804020204" pitchFamily="34" charset="0"/>
                <a:cs typeface="Arial" panose="020B0604020202020204" pitchFamily="34" charset="0"/>
              </a:rPr>
              <a:t>Постановление Правительства РФ от 29.03.2024 </a:t>
            </a:r>
          </a:p>
          <a:p>
            <a:pPr lvl="0"/>
            <a:r>
              <a:rPr lang="ru-RU" sz="2800" b="1" kern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Open Sans Semibold" panose="020B0706030804020204" pitchFamily="34" charset="0"/>
                <a:cs typeface="Arial" panose="020B0604020202020204" pitchFamily="34" charset="0"/>
              </a:rPr>
              <a:t>N 395 «О внесении изменений в некоторые акты Правительства Российской Федерации»</a:t>
            </a:r>
          </a:p>
          <a:p>
            <a:pPr lvl="0"/>
            <a:endParaRPr lang="ru-RU" sz="2800" b="1" kern="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Open Sans Semibold" panose="020B0706030804020204" pitchFamily="34" charset="0"/>
              <a:cs typeface="Arial" panose="020B0604020202020204" pitchFamily="34" charset="0"/>
            </a:endParaRPr>
          </a:p>
          <a:p>
            <a:pPr lvl="0"/>
            <a:r>
              <a:rPr lang="ru-RU" sz="2800" b="1" kern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Open Sans Semibold" panose="020B0706030804020204" pitchFamily="34" charset="0"/>
                <a:cs typeface="Arial" panose="020B0604020202020204" pitchFamily="34" charset="0"/>
              </a:rPr>
              <a:t>Документ действует с 7 апреля 2024 года.</a:t>
            </a:r>
          </a:p>
          <a:p>
            <a:pPr lvl="0"/>
            <a:endParaRPr lang="ru-RU" sz="2800" b="1" kern="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Open Sans Semibold" panose="020B0706030804020204" pitchFamily="34" charset="0"/>
              <a:cs typeface="Arial" panose="020B0604020202020204" pitchFamily="34" charset="0"/>
            </a:endParaRPr>
          </a:p>
          <a:p>
            <a:pPr lvl="0"/>
            <a:r>
              <a:rPr lang="ru-RU" sz="2800" b="1" kern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Open Sans Semibold" panose="020B0706030804020204" pitchFamily="34" charset="0"/>
                <a:cs typeface="Arial" panose="020B0604020202020204" pitchFamily="34" charset="0"/>
              </a:rPr>
              <a:t>Постановление не меняет стоимость или процедуру подключения садоводов к электросетям.</a:t>
            </a:r>
          </a:p>
          <a:p>
            <a:pPr lvl="0"/>
            <a:endParaRPr lang="ru-RU" sz="2800" b="1" kern="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Open Sans Semibold" panose="020B0706030804020204" pitchFamily="34" charset="0"/>
              <a:cs typeface="Arial" panose="020B0604020202020204" pitchFamily="34" charset="0"/>
            </a:endParaRPr>
          </a:p>
          <a:p>
            <a:pPr lvl="0"/>
            <a:r>
              <a:rPr lang="ru-RU" sz="2800" b="1" kern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Open Sans Semibold" panose="020B0706030804020204" pitchFamily="34" charset="0"/>
                <a:cs typeface="Arial" panose="020B0604020202020204" pitchFamily="34" charset="0"/>
              </a:rPr>
              <a:t>Изменения коснулись только порядка заключения индивидуальных договоров энергоснабжения.</a:t>
            </a:r>
          </a:p>
        </p:txBody>
      </p:sp>
    </p:spTree>
    <p:extLst>
      <p:ext uri="{BB962C8B-B14F-4D97-AF65-F5344CB8AC3E}">
        <p14:creationId xmlns:p14="http://schemas.microsoft.com/office/powerpoint/2010/main" val="1608413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0117" y="670286"/>
            <a:ext cx="10814822" cy="561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5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Open Sans Semibold" panose="020B0706030804020204" pitchFamily="34" charset="0"/>
                <a:cs typeface="Arial" panose="020B0604020202020204" pitchFamily="34" charset="0"/>
              </a:rPr>
              <a:t>Перечень документов для заключения договора энергоснабжения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Open Sans Semibold" panose="020B0706030804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Open Sans Semibold" panose="020B0706030804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92D050"/>
              </a:buClr>
              <a:buFont typeface="Arial" panose="020B0604020202020204" pitchFamily="34" charset="0"/>
              <a:buChar char="•"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Open Sans Semibold" panose="020B0706030804020204" pitchFamily="34" charset="0"/>
                <a:cs typeface="Arial" panose="020B0604020202020204" pitchFamily="34" charset="0"/>
              </a:rPr>
              <a:t>1) заявление о заключении договора;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Clr>
                <a:srgbClr val="92D050"/>
              </a:buClr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Open Sans Semibold" panose="020B0706030804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92D050"/>
              </a:buClr>
              <a:buFont typeface="Arial" panose="020B0604020202020204" pitchFamily="34" charset="0"/>
              <a:buChar char="•"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Open Sans Semibold" panose="020B0706030804020204" pitchFamily="34" charset="0"/>
                <a:cs typeface="Arial" panose="020B0604020202020204" pitchFamily="34" charset="0"/>
              </a:rPr>
              <a:t>2) паспорт гражданина (собственника);</a:t>
            </a: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92D050"/>
              </a:buClr>
              <a:buFont typeface="Arial" panose="020B0604020202020204" pitchFamily="34" charset="0"/>
              <a:buChar char="•"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Open Sans Semibold" panose="020B0706030804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92D050"/>
              </a:buClr>
              <a:buFont typeface="Arial" panose="020B0604020202020204" pitchFamily="34" charset="0"/>
              <a:buChar char="•"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Open Sans Semibold" panose="020B0706030804020204" pitchFamily="34" charset="0"/>
                <a:cs typeface="Arial" panose="020B0604020202020204" pitchFamily="34" charset="0"/>
              </a:rPr>
              <a:t>3) документ, подтверждающий право собственности (выписка из ЕГРН);</a:t>
            </a: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92D050"/>
              </a:buClr>
              <a:buFont typeface="Arial" panose="020B0604020202020204" pitchFamily="34" charset="0"/>
              <a:buChar char="•"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Open Sans Semibold" panose="020B0706030804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92D050"/>
              </a:buClr>
              <a:buFont typeface="Arial" panose="020B0604020202020204" pitchFamily="34" charset="0"/>
              <a:buChar char="•"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Open Sans Semibold" panose="020B0706030804020204" pitchFamily="34" charset="0"/>
                <a:cs typeface="Arial" panose="020B0604020202020204" pitchFamily="34" charset="0"/>
              </a:rPr>
              <a:t>4) документ, подтверждающий технологическое присоединение; </a:t>
            </a: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92D050"/>
              </a:buClr>
              <a:buFont typeface="Arial" panose="020B0604020202020204" pitchFamily="34" charset="0"/>
              <a:buChar char="•"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Open Sans Semibold" panose="020B0706030804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92D050"/>
              </a:buClr>
              <a:buFont typeface="Arial" panose="020B0604020202020204" pitchFamily="34" charset="0"/>
              <a:buChar char="•"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Open Sans Semibold" panose="020B0706030804020204" pitchFamily="34" charset="0"/>
                <a:cs typeface="Arial" panose="020B0604020202020204" pitchFamily="34" charset="0"/>
              </a:rPr>
              <a:t>5) сведения об установленном приборе учета - тип, заводской номер, класс точности, показания на дату подачи заявления о заключении договора.</a:t>
            </a: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92D050"/>
              </a:buClr>
              <a:buFont typeface="Arial" panose="020B0604020202020204" pitchFamily="34" charset="0"/>
              <a:buChar char="•"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Open Sans Semibold" panose="020B0706030804020204" pitchFamily="34" charset="0"/>
              <a:cs typeface="Arial" panose="020B0604020202020204" pitchFamily="34" charset="0"/>
            </a:endParaRPr>
          </a:p>
          <a:p>
            <a:pPr algn="just">
              <a:buClr>
                <a:srgbClr val="92D050"/>
              </a:buClr>
            </a:pPr>
            <a:r>
              <a:rPr lang="ru-RU" b="1" i="1" u="sng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Заявление и д</a:t>
            </a:r>
            <a:r>
              <a:rPr lang="ru-RU" sz="1800" b="1" i="1" u="sng" strike="noStrike" baseline="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окументы могут быть предоставлены:</a:t>
            </a:r>
          </a:p>
          <a:p>
            <a:pPr algn="just">
              <a:buClr>
                <a:srgbClr val="92D050"/>
              </a:buClr>
            </a:pPr>
            <a:endParaRPr lang="ru-RU" sz="1800" b="1" i="1" u="none" strike="noStrike" baseline="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algn="just">
              <a:buClr>
                <a:srgbClr val="92D050"/>
              </a:buClr>
            </a:pPr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- о</a:t>
            </a:r>
            <a:r>
              <a:rPr lang="ru-RU" sz="1800" b="1" i="1" u="none" strike="noStrike" baseline="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чно через отделения ПАО «</a:t>
            </a:r>
            <a:r>
              <a:rPr lang="ru-RU" sz="1800" b="1" i="1" u="none" strike="noStrike" baseline="0" dirty="0" err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Красноярскэнергосбыт</a:t>
            </a:r>
            <a:r>
              <a:rPr lang="ru-RU" sz="1800" b="1" i="1" u="none" strike="noStrike" baseline="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»</a:t>
            </a:r>
          </a:p>
          <a:p>
            <a:pPr algn="just">
              <a:buClr>
                <a:srgbClr val="92D050"/>
              </a:buClr>
            </a:pPr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- П</a:t>
            </a:r>
            <a:r>
              <a:rPr lang="ru-RU" sz="1800" b="1" i="1" u="none" strike="noStrike" baseline="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очтой России </a:t>
            </a:r>
          </a:p>
          <a:p>
            <a:pPr algn="just">
              <a:buClr>
                <a:srgbClr val="92D050"/>
              </a:buClr>
            </a:pPr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- </a:t>
            </a:r>
            <a:r>
              <a:rPr lang="ru-RU" sz="1800" b="1" i="1" u="none" strike="noStrike" baseline="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с использованием официального сайта гарантирующего поставщика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Clr>
                <a:srgbClr val="92D050"/>
              </a:buClr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Open Sans Semibold" panose="020B0706030804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927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A844985-A154-4EC6-B15C-CD21198916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8154" y="1"/>
            <a:ext cx="3933846" cy="2608976"/>
          </a:xfrm>
          <a:prstGeom prst="rect">
            <a:avLst/>
          </a:prstGeom>
        </p:spPr>
      </p:pic>
      <p:sp>
        <p:nvSpPr>
          <p:cNvPr id="7" name="Подзаголовок 2">
            <a:extLst>
              <a:ext uri="{FF2B5EF4-FFF2-40B4-BE49-F238E27FC236}">
                <a16:creationId xmlns:a16="http://schemas.microsoft.com/office/drawing/2014/main" id="{64DE9D49-B7BB-4C69-8324-0056450455B2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7329714" cy="358739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ru-RU" sz="2400" b="1" kern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Open Sans Semibold" panose="020B0706030804020204" pitchFamily="34" charset="0"/>
              <a:cs typeface="Arial" panose="020B0604020202020204" pitchFamily="34" charset="0"/>
            </a:endParaRPr>
          </a:p>
          <a:p>
            <a:pPr marL="0" indent="0" algn="r">
              <a:spcBef>
                <a:spcPts val="0"/>
              </a:spcBef>
              <a:buNone/>
            </a:pPr>
            <a:r>
              <a:rPr lang="ru-RU" sz="4000" b="1" kern="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Open Sans Semibold" panose="020B0706030804020204" pitchFamily="34" charset="0"/>
                <a:cs typeface="Arial" panose="020B0604020202020204" pitchFamily="34" charset="0"/>
              </a:rPr>
              <a:t>Личный кабинет</a:t>
            </a:r>
            <a:endParaRPr lang="en-US" sz="1000" b="1" kern="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Open Sans Semibold" panose="020B0706030804020204" pitchFamily="34" charset="0"/>
              <a:cs typeface="Arial" panose="020B0604020202020204" pitchFamily="34" charset="0"/>
            </a:endParaRPr>
          </a:p>
          <a:p>
            <a:pPr lvl="1" algn="just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ru-RU" sz="2000" b="1" kern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Open Sans Semibold" panose="020B0706030804020204" pitchFamily="34" charset="0"/>
              <a:cs typeface="Arial" panose="020B0604020202020204" pitchFamily="34" charset="0"/>
            </a:endParaRPr>
          </a:p>
          <a:p>
            <a:pPr lvl="1" algn="just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ru-RU" sz="2000" b="1" kern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Open Sans Semibold" panose="020B0706030804020204" pitchFamily="34" charset="0"/>
              <a:cs typeface="Arial" panose="020B0604020202020204" pitchFamily="34" charset="0"/>
            </a:endParaRPr>
          </a:p>
          <a:p>
            <a:pPr lvl="1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000" b="1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Open Sans Semibold" panose="020B0706030804020204" pitchFamily="34" charset="0"/>
                <a:cs typeface="Arial" panose="020B0604020202020204" pitchFamily="34" charset="0"/>
              </a:rPr>
              <a:t>Гарантирующий поставщик не позднее 15 рабочих дней со дня получения заявления и полного пакета документов создает заявителю на своем официальном сайте в сети «Интернет» и (или) мобильном приложении личный кабинет, в котором размещает проект договора энергоснабжения в форме электронного документа, подписанного ЭП и направляет заявителю на указанный им в заявлении адрес электронной почты и (или) на номер мобильного телефона данные для доступа к личному кабинету.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ru-RU" sz="2400" b="1" kern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Open Sans Semibold" panose="020B0706030804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одзаголовок 2">
            <a:extLst>
              <a:ext uri="{FF2B5EF4-FFF2-40B4-BE49-F238E27FC236}">
                <a16:creationId xmlns:a16="http://schemas.microsoft.com/office/drawing/2014/main" id="{D73B2064-2AC6-46F1-83E7-04FFFD3087C2}"/>
              </a:ext>
            </a:extLst>
          </p:cNvPr>
          <p:cNvSpPr txBox="1">
            <a:spLocks/>
          </p:cNvSpPr>
          <p:nvPr/>
        </p:nvSpPr>
        <p:spPr>
          <a:xfrm>
            <a:off x="6844087" y="5301264"/>
            <a:ext cx="4184398" cy="1174457"/>
          </a:xfrm>
          <a:prstGeom prst="rect">
            <a:avLst/>
          </a:prstGeom>
          <a:solidFill>
            <a:schemeClr val="accent4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b="1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Open Sans Semibold" panose="020B0706030804020204" pitchFamily="34" charset="0"/>
                <a:cs typeface="Arial" panose="020B0604020202020204" pitchFamily="34" charset="0"/>
              </a:rPr>
              <a:t>Доступ в «Личный кабинет»</a:t>
            </a:r>
            <a:endParaRPr lang="en-US" b="1" cap="none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Open Sans Semibold" panose="020B0706030804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b="1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Open Sans Semibold" panose="020B0706030804020204" pitchFamily="34" charset="0"/>
                <a:cs typeface="Arial" panose="020B0604020202020204" pitchFamily="34" charset="0"/>
              </a:rPr>
              <a:t>доступен с любого устройства, </a:t>
            </a:r>
            <a:endParaRPr lang="en-US" b="1" cap="none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Open Sans Semibold" panose="020B0706030804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b="1" cap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Open Sans Semibold" panose="020B0706030804020204" pitchFamily="34" charset="0"/>
                <a:cs typeface="Arial" panose="020B0604020202020204" pitchFamily="34" charset="0"/>
              </a:rPr>
              <a:t>где есть Интернет </a:t>
            </a:r>
          </a:p>
        </p:txBody>
      </p:sp>
    </p:spTree>
    <p:extLst>
      <p:ext uri="{BB962C8B-B14F-4D97-AF65-F5344CB8AC3E}">
        <p14:creationId xmlns:p14="http://schemas.microsoft.com/office/powerpoint/2010/main" val="1546056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C40DA73-BD33-48EF-AF53-805CFE67B0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2000" y="5598000"/>
            <a:ext cx="1260000" cy="1260000"/>
          </a:xfrm>
          <a:prstGeom prst="rect">
            <a:avLst/>
          </a:prstGeom>
        </p:spPr>
      </p:pic>
      <p:sp>
        <p:nvSpPr>
          <p:cNvPr id="13" name="Подзаголовок 2">
            <a:extLst>
              <a:ext uri="{FF2B5EF4-FFF2-40B4-BE49-F238E27FC236}">
                <a16:creationId xmlns:a16="http://schemas.microsoft.com/office/drawing/2014/main" id="{67CF02ED-E8DD-4C9F-8DDA-55DE0CB0507F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9804903" cy="67950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ru-RU" sz="3500" b="1" kern="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Open Sans Semibold" panose="020B0706030804020204" pitchFamily="34" charset="0"/>
                <a:cs typeface="Arial" panose="020B0604020202020204" pitchFamily="34" charset="0"/>
              </a:rPr>
              <a:t>Схема взаимодействия</a:t>
            </a:r>
          </a:p>
        </p:txBody>
      </p:sp>
      <p:sp>
        <p:nvSpPr>
          <p:cNvPr id="5" name="Стрелка: вправо 4">
            <a:extLst>
              <a:ext uri="{FF2B5EF4-FFF2-40B4-BE49-F238E27FC236}">
                <a16:creationId xmlns:a16="http://schemas.microsoft.com/office/drawing/2014/main" id="{CBD59894-2068-4A13-84E2-E20D5397834A}"/>
              </a:ext>
            </a:extLst>
          </p:cNvPr>
          <p:cNvSpPr/>
          <p:nvPr/>
        </p:nvSpPr>
        <p:spPr>
          <a:xfrm>
            <a:off x="244003" y="186376"/>
            <a:ext cx="2143094" cy="3401184"/>
          </a:xfrm>
          <a:prstGeom prst="rightArrow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Потребитель</a:t>
            </a:r>
          </a:p>
          <a:p>
            <a:pPr algn="ctr"/>
            <a:r>
              <a:rPr lang="ru-RU" sz="15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----------------------</a:t>
            </a:r>
          </a:p>
          <a:p>
            <a:pPr algn="ctr"/>
            <a:r>
              <a:rPr lang="ru-RU" sz="15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заявление с приложением документов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51B1C8B-4FA4-403D-A666-1E1BC1D11223}"/>
              </a:ext>
            </a:extLst>
          </p:cNvPr>
          <p:cNvSpPr/>
          <p:nvPr/>
        </p:nvSpPr>
        <p:spPr>
          <a:xfrm>
            <a:off x="2646269" y="847640"/>
            <a:ext cx="3736292" cy="13305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Arial Black" panose="020B0A04020102020204" pitchFamily="34" charset="0"/>
              </a:rPr>
              <a:t>ПАО «</a:t>
            </a:r>
            <a:r>
              <a:rPr lang="ru-RU" sz="1600" b="1" dirty="0" err="1">
                <a:solidFill>
                  <a:schemeClr val="tx1"/>
                </a:solidFill>
                <a:latin typeface="Arial Black" panose="020B0A04020102020204" pitchFamily="34" charset="0"/>
              </a:rPr>
              <a:t>Красноярксэнергосбыт</a:t>
            </a:r>
            <a:r>
              <a:rPr lang="ru-RU" sz="1600" b="1" dirty="0">
                <a:solidFill>
                  <a:schemeClr val="tx1"/>
                </a:solidFill>
                <a:latin typeface="Arial Black" panose="020B0A04020102020204" pitchFamily="34" charset="0"/>
              </a:rPr>
              <a:t>»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46B2B35-6263-4778-BAB4-71C9FB07CDC3}"/>
              </a:ext>
            </a:extLst>
          </p:cNvPr>
          <p:cNvSpPr/>
          <p:nvPr/>
        </p:nvSpPr>
        <p:spPr>
          <a:xfrm>
            <a:off x="2562131" y="4055168"/>
            <a:ext cx="3754031" cy="217283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>
                <a:solidFill>
                  <a:schemeClr val="tx1"/>
                </a:solidFill>
                <a:latin typeface="Arial Black" panose="020B0A04020102020204" pitchFamily="34" charset="0"/>
              </a:rPr>
              <a:t>СЕТЕВАЯ ОРАНИЗАЦИЯ </a:t>
            </a:r>
          </a:p>
          <a:p>
            <a:pPr algn="ctr"/>
            <a:endParaRPr lang="ru-RU" sz="1500" b="1" dirty="0">
              <a:solidFill>
                <a:schemeClr val="tx1"/>
              </a:solidFill>
            </a:endParaRPr>
          </a:p>
          <a:p>
            <a:pPr algn="ctr"/>
            <a:r>
              <a:rPr lang="ru-RU" sz="1500" dirty="0">
                <a:solidFill>
                  <a:schemeClr val="tx1"/>
                </a:solidFill>
              </a:rPr>
              <a:t>обязана не позднее 30 рабочих дней осуществить допуск в эксплуатацию такого прибора учета </a:t>
            </a:r>
          </a:p>
          <a:p>
            <a:pPr algn="ctr"/>
            <a:r>
              <a:rPr lang="ru-RU" sz="1500" u="sng" dirty="0">
                <a:solidFill>
                  <a:schemeClr val="tx1"/>
                </a:solidFill>
              </a:rPr>
              <a:t>без взимания платы</a:t>
            </a:r>
          </a:p>
        </p:txBody>
      </p:sp>
      <p:sp>
        <p:nvSpPr>
          <p:cNvPr id="18" name="Стрелка: вниз 17">
            <a:extLst>
              <a:ext uri="{FF2B5EF4-FFF2-40B4-BE49-F238E27FC236}">
                <a16:creationId xmlns:a16="http://schemas.microsoft.com/office/drawing/2014/main" id="{FE09F299-729E-4474-B896-16D6ED2DBC7A}"/>
              </a:ext>
            </a:extLst>
          </p:cNvPr>
          <p:cNvSpPr/>
          <p:nvPr/>
        </p:nvSpPr>
        <p:spPr>
          <a:xfrm>
            <a:off x="2068467" y="2354342"/>
            <a:ext cx="2259089" cy="1582535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</a:rPr>
              <a:t>информационное сообщение</a:t>
            </a:r>
          </a:p>
          <a:p>
            <a:pPr algn="ctr"/>
            <a:endParaRPr lang="ru-RU" sz="1200" b="1" dirty="0">
              <a:solidFill>
                <a:schemeClr val="tx1"/>
              </a:solidFill>
            </a:endParaRPr>
          </a:p>
          <a:p>
            <a:pPr algn="ctr"/>
            <a:r>
              <a:rPr lang="ru-RU" sz="1200" b="1" dirty="0">
                <a:solidFill>
                  <a:schemeClr val="tx1"/>
                </a:solidFill>
              </a:rPr>
              <a:t>3 рабочих дня</a:t>
            </a:r>
          </a:p>
        </p:txBody>
      </p:sp>
      <p:sp>
        <p:nvSpPr>
          <p:cNvPr id="8" name="Стрелка: вверх 7">
            <a:extLst>
              <a:ext uri="{FF2B5EF4-FFF2-40B4-BE49-F238E27FC236}">
                <a16:creationId xmlns:a16="http://schemas.microsoft.com/office/drawing/2014/main" id="{153AF0BF-76A6-42F5-9440-F704CCA75317}"/>
              </a:ext>
            </a:extLst>
          </p:cNvPr>
          <p:cNvSpPr/>
          <p:nvPr/>
        </p:nvSpPr>
        <p:spPr>
          <a:xfrm>
            <a:off x="4439146" y="2340862"/>
            <a:ext cx="2344848" cy="1582535"/>
          </a:xfrm>
          <a:prstGeom prst="up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2 рабочих дня</a:t>
            </a:r>
          </a:p>
          <a:p>
            <a:pPr algn="ctr"/>
            <a:endParaRPr lang="ru-RU" sz="1000" b="1" dirty="0">
              <a:solidFill>
                <a:schemeClr val="tx1"/>
              </a:solidFill>
            </a:endParaRPr>
          </a:p>
          <a:p>
            <a:pPr algn="ctr"/>
            <a:r>
              <a:rPr lang="ru-RU" sz="1000" b="1" dirty="0">
                <a:solidFill>
                  <a:schemeClr val="tx1"/>
                </a:solidFill>
              </a:rPr>
              <a:t>Акт допуска электрической энергии в эксплуатацию</a:t>
            </a:r>
          </a:p>
        </p:txBody>
      </p:sp>
      <p:sp>
        <p:nvSpPr>
          <p:cNvPr id="9" name="Стрелка: вправо 8">
            <a:extLst>
              <a:ext uri="{FF2B5EF4-FFF2-40B4-BE49-F238E27FC236}">
                <a16:creationId xmlns:a16="http://schemas.microsoft.com/office/drawing/2014/main" id="{A58D747C-BDCF-49B4-856C-F541D313B6C3}"/>
              </a:ext>
            </a:extLst>
          </p:cNvPr>
          <p:cNvSpPr/>
          <p:nvPr/>
        </p:nvSpPr>
        <p:spPr>
          <a:xfrm>
            <a:off x="6536353" y="1121292"/>
            <a:ext cx="978408" cy="67950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>
                <a:solidFill>
                  <a:schemeClr val="tx1"/>
                </a:solidFill>
              </a:rPr>
              <a:t>5 дней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2C487EFD-2382-4C7A-AF28-8822AF36D311}"/>
              </a:ext>
            </a:extLst>
          </p:cNvPr>
          <p:cNvSpPr/>
          <p:nvPr/>
        </p:nvSpPr>
        <p:spPr>
          <a:xfrm>
            <a:off x="7668553" y="847640"/>
            <a:ext cx="3358567" cy="158253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rgbClr val="000000"/>
                </a:solidFill>
                <a:effectLst/>
                <a:latin typeface="-apple-system"/>
              </a:rPr>
              <a:t>ЛИЧНЫЙ КАБИНЕТ ПОТРЕБИТЕЛЯ</a:t>
            </a:r>
          </a:p>
          <a:p>
            <a:pPr algn="ctr"/>
            <a:endParaRPr lang="ru-RU" sz="1200" b="1" i="1" dirty="0">
              <a:solidFill>
                <a:srgbClr val="000000"/>
              </a:solidFill>
              <a:effectLst/>
              <a:latin typeface="-apple-system"/>
            </a:endParaRPr>
          </a:p>
          <a:p>
            <a:pPr algn="ctr"/>
            <a:r>
              <a:rPr lang="ru-RU" b="1" i="1" dirty="0">
                <a:solidFill>
                  <a:srgbClr val="000000"/>
                </a:solidFill>
                <a:effectLst/>
                <a:latin typeface="-apple-system"/>
              </a:rPr>
              <a:t>-</a:t>
            </a:r>
            <a:r>
              <a:rPr lang="ru-RU" b="0" i="1" dirty="0">
                <a:solidFill>
                  <a:srgbClr val="000000"/>
                </a:solidFill>
                <a:effectLst/>
                <a:latin typeface="-apple-system"/>
              </a:rPr>
              <a:t>копия акта допуска ПУ</a:t>
            </a:r>
          </a:p>
          <a:p>
            <a:pPr algn="ctr"/>
            <a:r>
              <a:rPr lang="ru-RU" i="1" dirty="0">
                <a:solidFill>
                  <a:srgbClr val="000000"/>
                </a:solidFill>
                <a:latin typeface="-apple-system"/>
              </a:rPr>
              <a:t>- договор энергоснабжения</a:t>
            </a:r>
            <a:endParaRPr lang="ru-RU" b="0" i="1" dirty="0">
              <a:solidFill>
                <a:srgbClr val="000000"/>
              </a:solidFill>
              <a:effectLst/>
              <a:latin typeface="-apple-system"/>
            </a:endParaRPr>
          </a:p>
          <a:p>
            <a:pPr algn="ctr"/>
            <a:endParaRPr lang="ru-RU" dirty="0"/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A90CDFE7-A8F3-492F-8B91-7811614534B9}"/>
              </a:ext>
            </a:extLst>
          </p:cNvPr>
          <p:cNvSpPr/>
          <p:nvPr/>
        </p:nvSpPr>
        <p:spPr>
          <a:xfrm>
            <a:off x="8322560" y="4257163"/>
            <a:ext cx="2050551" cy="153228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Arial Black" panose="020B0A04020102020204" pitchFamily="34" charset="0"/>
              </a:rPr>
              <a:t>АВТОДОПУСК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  <a:latin typeface="Arial Black" panose="020B0A04020102020204" pitchFamily="34" charset="0"/>
              </a:rPr>
              <a:t>прибора учета</a:t>
            </a:r>
          </a:p>
        </p:txBody>
      </p:sp>
      <p:sp>
        <p:nvSpPr>
          <p:cNvPr id="20" name="Стрелка: вправо 19">
            <a:extLst>
              <a:ext uri="{FF2B5EF4-FFF2-40B4-BE49-F238E27FC236}">
                <a16:creationId xmlns:a16="http://schemas.microsoft.com/office/drawing/2014/main" id="{99F71DEE-8A14-4B3F-9A8C-04BD66F32845}"/>
              </a:ext>
            </a:extLst>
          </p:cNvPr>
          <p:cNvSpPr/>
          <p:nvPr/>
        </p:nvSpPr>
        <p:spPr>
          <a:xfrm>
            <a:off x="6536353" y="4232039"/>
            <a:ext cx="1616102" cy="15825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При нарушении  30 дневного срока</a:t>
            </a:r>
          </a:p>
        </p:txBody>
      </p:sp>
    </p:spTree>
    <p:extLst>
      <p:ext uri="{BB962C8B-B14F-4D97-AF65-F5344CB8AC3E}">
        <p14:creationId xmlns:p14="http://schemas.microsoft.com/office/powerpoint/2010/main" val="3054248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9901" y="595607"/>
            <a:ext cx="8716161" cy="844731"/>
          </a:xfrm>
        </p:spPr>
        <p:txBody>
          <a:bodyPr>
            <a:normAutofit/>
          </a:bodyPr>
          <a:lstStyle/>
          <a:p>
            <a:pPr algn="ctr"/>
            <a:r>
              <a:rPr lang="ru-RU" sz="3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Договор энергоснабжения заключен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8432" y="1638090"/>
            <a:ext cx="8596668" cy="4151602"/>
          </a:xfrm>
        </p:spPr>
        <p:txBody>
          <a:bodyPr>
            <a:normAutofit/>
          </a:bodyPr>
          <a:lstStyle/>
          <a:p>
            <a:pPr algn="just"/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размещенных в личном кабинете потребителя условиях проекта договора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договор энергоснабжения считается заключенным со дня размещения его в личном кабинете, но не ранее совершения заявителем действий, свидетельствующих о начале фактического потребления электрической энергии</a:t>
            </a:r>
          </a:p>
          <a:p>
            <a:pPr algn="just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не нужно подписывать письменный договор</a:t>
            </a:r>
          </a:p>
          <a:p>
            <a:pPr algn="just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действие договора энергоснабжения не ставится в зависимость от факта составления соответствующего договора, подписанного сторонами в письменной форме.</a:t>
            </a:r>
          </a:p>
        </p:txBody>
      </p:sp>
    </p:spTree>
    <p:extLst>
      <p:ext uri="{BB962C8B-B14F-4D97-AF65-F5344CB8AC3E}">
        <p14:creationId xmlns:p14="http://schemas.microsoft.com/office/powerpoint/2010/main" val="3276564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C40DA73-BD33-48EF-AF53-805CFE67B0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8252" y="4042845"/>
            <a:ext cx="2438400" cy="2438400"/>
          </a:xfrm>
          <a:prstGeom prst="rect">
            <a:avLst/>
          </a:prstGeom>
        </p:spPr>
      </p:pic>
      <p:sp>
        <p:nvSpPr>
          <p:cNvPr id="7" name="Подзаголовок 2">
            <a:extLst>
              <a:ext uri="{FF2B5EF4-FFF2-40B4-BE49-F238E27FC236}">
                <a16:creationId xmlns:a16="http://schemas.microsoft.com/office/drawing/2014/main" id="{64DE9D49-B7BB-4C69-8324-0056450455B2}"/>
              </a:ext>
            </a:extLst>
          </p:cNvPr>
          <p:cNvSpPr txBox="1">
            <a:spLocks/>
          </p:cNvSpPr>
          <p:nvPr/>
        </p:nvSpPr>
        <p:spPr>
          <a:xfrm>
            <a:off x="2750820" y="1179352"/>
            <a:ext cx="6352672" cy="461486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endParaRPr lang="ru-RU" sz="1000" b="1" kern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Open Sans Semibold" panose="020B0706030804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ru-RU" sz="2000" b="1" kern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Open Sans Semibold" panose="020B0706030804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ru-RU" sz="2000" b="1" kern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Open Sans Semibold" panose="020B0706030804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600" b="1" kern="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Open Sans Semibold" panose="020B0706030804020204" pitchFamily="34" charset="0"/>
                <a:cs typeface="Arial" panose="020B0604020202020204" pitchFamily="34" charset="0"/>
              </a:rPr>
              <a:t>БЛАГОДАРЮ ЗА ВНИМАНИЕ!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2000" b="1" kern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Open Sans Semibold" panose="020B0706030804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ru-RU" sz="1500" b="1" kern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Open Sans Semibold" panose="020B0706030804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ru-RU" sz="1500" b="1" kern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Open Sans Semibold" panose="020B0706030804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ru-RU" sz="1500" b="1" kern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Open Sans Semibold" panose="020B0706030804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1500" b="1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Open Sans Semibold" panose="020B0706030804020204" pitchFamily="34" charset="0"/>
                <a:cs typeface="Arial" panose="020B0604020202020204" pitchFamily="34" charset="0"/>
              </a:rPr>
              <a:t>Контактные данные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1500" b="1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Open Sans Semibold" panose="020B0706030804020204" pitchFamily="34" charset="0"/>
                <a:cs typeface="Arial" panose="020B0604020202020204" pitchFamily="34" charset="0"/>
              </a:rPr>
              <a:t>ООО «Центр правовой помощи  в энергетике и ЖКХ»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1500" b="1" kern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Open Sans Semibold" panose="020B0706030804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1500" b="1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Open Sans Semibold" panose="020B0706030804020204" pitchFamily="34" charset="0"/>
                <a:cs typeface="Arial" panose="020B0604020202020204" pitchFamily="34" charset="0"/>
              </a:rPr>
              <a:t>Тел. 8-953-586-18-78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1500" b="1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Open Sans Semibold" panose="020B0706030804020204" pitchFamily="34" charset="0"/>
                <a:cs typeface="Arial" panose="020B0604020202020204" pitchFamily="34" charset="0"/>
              </a:rPr>
              <a:t>E-mail</a:t>
            </a:r>
            <a:r>
              <a:rPr lang="ru-RU" sz="1500" b="1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Open Sans Semibold" panose="020B0706030804020204" pitchFamily="34" charset="0"/>
                <a:cs typeface="Arial" panose="020B0604020202020204" pitchFamily="34" charset="0"/>
              </a:rPr>
              <a:t>:</a:t>
            </a:r>
            <a:r>
              <a:rPr lang="en-US" sz="1500" b="1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Open Sans Semibold" panose="020B0706030804020204" pitchFamily="34" charset="0"/>
                <a:cs typeface="Arial" panose="020B0604020202020204" pitchFamily="34" charset="0"/>
              </a:rPr>
              <a:t> </a:t>
            </a:r>
            <a:r>
              <a:rPr lang="en-US" sz="1500" b="1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Open Sans Semibold" panose="020B0706030804020204" pitchFamily="34" charset="0"/>
                <a:cs typeface="Arial" panose="020B0604020202020204" pitchFamily="34" charset="0"/>
                <a:hlinkClick r:id="rId3"/>
              </a:rPr>
              <a:t>goncharovae08@mail.ru</a:t>
            </a:r>
            <a:endParaRPr lang="en-US" sz="1500" b="1" kern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Open Sans Semibold" panose="020B0706030804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1500" b="1" kern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Open Sans Semibold" panose="020B0706030804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1500" b="1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Open Sans Semibold" panose="020B0706030804020204" pitchFamily="34" charset="0"/>
                <a:cs typeface="Arial" panose="020B0604020202020204" pitchFamily="34" charset="0"/>
              </a:rPr>
              <a:t>Гончарова Елена Владимировна</a:t>
            </a:r>
            <a:endParaRPr lang="en-US" sz="1500" b="1" kern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Open Sans Semibold" panose="020B0706030804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FA08E1DD-AFBB-4ACF-9992-5B6E05BC1F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19" y="660903"/>
            <a:ext cx="2095500" cy="209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04894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812</TotalTime>
  <Words>397</Words>
  <Application>Microsoft Office PowerPoint</Application>
  <PresentationFormat>Широкоэкранный</PresentationFormat>
  <Paragraphs>84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-apple-system</vt:lpstr>
      <vt:lpstr>Arial</vt:lpstr>
      <vt:lpstr>Arial Black</vt:lpstr>
      <vt:lpstr>Trebuchet MS</vt:lpstr>
      <vt:lpstr>Wingdings 3</vt:lpstr>
      <vt:lpstr>Аспект</vt:lpstr>
      <vt:lpstr>Упрощенный порядок заключения индивидуальных договоров энергоснабжения  садоводов </vt:lpstr>
      <vt:lpstr>Презентация PowerPoint</vt:lpstr>
      <vt:lpstr>Презентация PowerPoint</vt:lpstr>
      <vt:lpstr>Презентация PowerPoint</vt:lpstr>
      <vt:lpstr>Презентация PowerPoint</vt:lpstr>
      <vt:lpstr>Договор энергоснабжения заключен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Professional</cp:lastModifiedBy>
  <cp:revision>53</cp:revision>
  <cp:lastPrinted>2022-11-16T01:51:19Z</cp:lastPrinted>
  <dcterms:created xsi:type="dcterms:W3CDTF">2022-11-15T00:57:00Z</dcterms:created>
  <dcterms:modified xsi:type="dcterms:W3CDTF">2024-04-25T08:31:21Z</dcterms:modified>
</cp:coreProperties>
</file>