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0" r:id="rId3"/>
    <p:sldId id="302" r:id="rId4"/>
    <p:sldId id="293" r:id="rId5"/>
    <p:sldId id="300" r:id="rId6"/>
    <p:sldId id="301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299" r:id="rId1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сечник Оксана Александровна" initials="ПОА" lastIdx="0" clrIdx="0">
    <p:extLst>
      <p:ext uri="{19B8F6BF-5375-455C-9EA6-DF929625EA0E}">
        <p15:presenceInfo xmlns:p15="http://schemas.microsoft.com/office/powerpoint/2012/main" userId="S-1-5-21-4264585443-1187801605-1537991797-15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8FFB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3" autoAdjust="0"/>
    <p:restoredTop sz="94660"/>
  </p:normalViewPr>
  <p:slideViewPr>
    <p:cSldViewPr>
      <p:cViewPr varScale="1">
        <p:scale>
          <a:sx n="73" d="100"/>
          <a:sy n="73" d="100"/>
        </p:scale>
        <p:origin x="124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6F36F-856F-4B12-8083-D476F91C99D9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C7783-E58C-4401-BAC5-6045C9437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84023-ECE0-402A-B69F-282A1629F5EE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52F73-E8E2-4F8F-9E4E-DDC773491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440BB-DD18-4195-A73C-8261B053264C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2168B-DACE-4B65-84F6-3ECB72B6C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46AE9-6109-4443-8280-BB007F236DDA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D8CB-90DE-452E-B1E3-99C797937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3FD28-8F0B-4F16-8337-9637C29C86C4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A879E-43D8-4E16-95CA-1B2B2970F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30AFF-B738-42F2-99F4-C5258B506AF3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F15A8-FFC8-41EA-BF27-A1A5E44FA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D83AD-85F8-469E-B35E-46CE26378D0B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08A38-1CD9-4F07-8C0A-55EDE288D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6247-8971-4B3E-93C1-7921A6266255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4A435-3567-44F4-AF9A-314DC258C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D3302-4DC5-4D54-82CA-4E25208A3F08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25FF0-3CAB-4A8F-869B-3C1261542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32389-5F5A-48A9-BDAB-C783033B3255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B907-0BF3-4646-B4B4-C4425D3FC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4BB4D-4F98-429A-B89B-38CEA7B48BFB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5E397-6130-40F7-AA14-9160F3021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29E9F3-6FAB-409D-A604-B3F61FDB728C}" type="datetimeFigureOut">
              <a:rPr lang="ru-RU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831B1F-0F8B-4026-B724-D9B4780FE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11" Type="http://schemas.openxmlformats.org/officeDocument/2006/relationships/image" Target="NUL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5" Type="http://schemas.openxmlformats.org/officeDocument/2006/relationships/image" Target="../media/image48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3" Type="http://schemas.openxmlformats.org/officeDocument/2006/relationships/image" Target="../media/image2.png"/><Relationship Id="rId12" Type="http://schemas.openxmlformats.org/officeDocument/2006/relationships/image" Target="../media/image29.png"/><Relationship Id="rId2" Type="http://schemas.openxmlformats.org/officeDocument/2006/relationships/image" Target="../media/image28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11" Type="http://schemas.openxmlformats.org/officeDocument/2006/relationships/image" Target="NULL"/><Relationship Id="rId5" Type="http://schemas.openxmlformats.org/officeDocument/2006/relationships/image" Target="../media/image4.png"/><Relationship Id="rId15" Type="http://schemas.openxmlformats.org/officeDocument/2006/relationships/image" Target="../media/image32.png"/><Relationship Id="rId4" Type="http://schemas.openxmlformats.org/officeDocument/2006/relationships/image" Target="../media/image3.png"/><Relationship Id="rId14" Type="http://schemas.openxmlformats.org/officeDocument/2006/relationships/image" Target="../media/image31.png"/><Relationship Id="rId35" Type="http://schemas.openxmlformats.org/officeDocument/2006/relationships/image" Target="../media/image48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11" Type="http://schemas.openxmlformats.org/officeDocument/2006/relationships/image" Target="NUL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5" Type="http://schemas.openxmlformats.org/officeDocument/2006/relationships/image" Target="../media/image48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178040"/>
          </a:xfrm>
          <a:prstGeom prst="rect">
            <a:avLst/>
          </a:prstGeom>
          <a:gradFill flip="none" rotWithShape="1">
            <a:gsLst>
              <a:gs pos="0">
                <a:srgbClr val="007CFF"/>
              </a:gs>
              <a:gs pos="100000">
                <a:srgbClr val="69B0FF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9" y="552071"/>
            <a:ext cx="2741643" cy="9602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1BBDC5-A263-B367-C49F-DFB02E5BFA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/>
          <a:stretch/>
        </p:blipFill>
        <p:spPr>
          <a:xfrm>
            <a:off x="3635896" y="0"/>
            <a:ext cx="8336599" cy="71103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3450" y="6483599"/>
            <a:ext cx="2304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E6DF2E7-0C0A-88BA-FF1C-21CF7B420CBF}"/>
              </a:ext>
            </a:extLst>
          </p:cNvPr>
          <p:cNvSpPr/>
          <p:nvPr/>
        </p:nvSpPr>
        <p:spPr>
          <a:xfrm>
            <a:off x="1" y="2204864"/>
            <a:ext cx="9144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65670">
              <a:defRPr/>
            </a:pPr>
            <a:endParaRPr lang="ru-RU" sz="933" b="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E1FBA4-21A8-EC75-99C0-788F6EC8C5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3" t="13255" r="1418" b="9603"/>
          <a:stretch/>
        </p:blipFill>
        <p:spPr>
          <a:xfrm>
            <a:off x="4150584" y="1780169"/>
            <a:ext cx="4993416" cy="4324655"/>
          </a:xfrm>
          <a:prstGeom prst="rect">
            <a:avLst/>
          </a:prstGeom>
        </p:spPr>
      </p:pic>
      <p:pic>
        <p:nvPicPr>
          <p:cNvPr id="8" name="Graphic 8">
            <a:extLst>
              <a:ext uri="{FF2B5EF4-FFF2-40B4-BE49-F238E27FC236}">
                <a16:creationId xmlns:a16="http://schemas.microsoft.com/office/drawing/2014/main" id="{D63BB6CE-DE97-431A-AEF9-547E73110F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5453563" y="2440900"/>
            <a:ext cx="2735773" cy="2676741"/>
          </a:xfrm>
          <a:prstGeom prst="rect">
            <a:avLst/>
          </a:prstGeom>
        </p:spPr>
      </p:pic>
      <p:pic>
        <p:nvPicPr>
          <p:cNvPr id="14" name="Graphic 102">
            <a:extLst>
              <a:ext uri="{FF2B5EF4-FFF2-40B4-BE49-F238E27FC236}">
                <a16:creationId xmlns:a16="http://schemas.microsoft.com/office/drawing/2014/main" id="{8E906E98-9353-40E3-A174-F2B636EAD4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821566" y="2876830"/>
            <a:ext cx="1873637" cy="180487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7901" y="5368019"/>
            <a:ext cx="514866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ПАСЕЧНИК ОКСАНА АЛЕКСАНДРОВНА</a:t>
            </a:r>
          </a:p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экстерриториальной регистрации, регистрации земельных участков, регистрации ограничений (обременений) Управления Росреестра  по Красноярскому краю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B436E1-75B9-494C-A8E2-2C1DA0749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066" y="3409085"/>
            <a:ext cx="4066902" cy="621788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b="1" dirty="0">
                <a:solidFill>
                  <a:srgbClr val="008CFF"/>
                </a:solidFill>
              </a:rPr>
              <a:t>Оформление земельных участков общего назначения в некоммерческих организациях, создаваемых гражданами для ведения садоводства и огородничества</a:t>
            </a:r>
          </a:p>
        </p:txBody>
      </p:sp>
    </p:spTree>
    <p:extLst>
      <p:ext uri="{BB962C8B-B14F-4D97-AF65-F5344CB8AC3E}">
        <p14:creationId xmlns:p14="http://schemas.microsoft.com/office/powerpoint/2010/main" val="352864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>
          <a:xfrm>
            <a:off x="971600" y="1526807"/>
            <a:ext cx="3096344" cy="96027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1600" dirty="0" smtClean="0"/>
              <a:t>За счет средств регионального (в том числе за счет средств, </a:t>
            </a:r>
            <a:r>
              <a:rPr lang="ru-RU" altLang="ru-RU" sz="1600" dirty="0" smtClean="0"/>
              <a:t>нап</a:t>
            </a:r>
            <a:r>
              <a:rPr lang="ru-RU" altLang="ru-RU" sz="1600" dirty="0" smtClean="0"/>
              <a:t>равленных в виде субсидий из федерального бюджета), муниципального бюджета</a:t>
            </a:r>
          </a:p>
          <a:p>
            <a:pPr marL="0" indent="0" algn="ctr">
              <a:buFont typeface="Arial" charset="0"/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9707"/>
            <a:ext cx="9144000" cy="11169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28414" y="62918"/>
            <a:ext cx="5532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188FFB"/>
                </a:solidFill>
              </a:rPr>
              <a:t>Финансирование комплексных кадастровых работ</a:t>
            </a:r>
            <a:endParaRPr lang="ru-RU" altLang="ru-RU" sz="2400" b="1" dirty="0">
              <a:solidFill>
                <a:srgbClr val="188FFB"/>
              </a:solidFill>
            </a:endParaRPr>
          </a:p>
        </p:txBody>
      </p:sp>
      <p:sp>
        <p:nvSpPr>
          <p:cNvPr id="26" name="object 11"/>
          <p:cNvSpPr/>
          <p:nvPr/>
        </p:nvSpPr>
        <p:spPr>
          <a:xfrm>
            <a:off x="537436" y="1483844"/>
            <a:ext cx="4179506" cy="1601372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798" dirty="0">
              <a:latin typeface="+mn-lt"/>
            </a:endParaRPr>
          </a:p>
        </p:txBody>
      </p:sp>
      <p:sp>
        <p:nvSpPr>
          <p:cNvPr id="27" name="object 11"/>
          <p:cNvSpPr/>
          <p:nvPr/>
        </p:nvSpPr>
        <p:spPr>
          <a:xfrm>
            <a:off x="5031622" y="1483844"/>
            <a:ext cx="3788850" cy="1572578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 </a:t>
            </a:r>
            <a:r>
              <a:rPr lang="ru-RU" sz="1798" dirty="0" smtClean="0"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За счет средств физических и (или) юридических лиц, заинтересованных в выполнении комплексных кадастровых работ</a:t>
            </a:r>
            <a:endParaRPr sz="1798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127" y="3461843"/>
            <a:ext cx="4124865" cy="2743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9755" y="3461844"/>
            <a:ext cx="3550677" cy="268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>
          <a:xfrm>
            <a:off x="251520" y="1526807"/>
            <a:ext cx="3096344" cy="130901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2022</a:t>
            </a:r>
          </a:p>
          <a:p>
            <a:pPr marL="0" indent="0" algn="ctr">
              <a:buFont typeface="Arial" charset="0"/>
              <a:buNone/>
            </a:pP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charset="0"/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9707"/>
            <a:ext cx="9144000" cy="11169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51312" y="62918"/>
            <a:ext cx="4579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err="1" smtClean="0">
                <a:solidFill>
                  <a:srgbClr val="188FFB"/>
                </a:solidFill>
              </a:rPr>
              <a:t>Емельяновский</a:t>
            </a:r>
            <a:r>
              <a:rPr lang="ru-RU" altLang="ru-RU" sz="2400" b="1" dirty="0" smtClean="0">
                <a:solidFill>
                  <a:srgbClr val="188FFB"/>
                </a:solidFill>
              </a:rPr>
              <a:t> район</a:t>
            </a:r>
            <a:endParaRPr lang="ru-RU" altLang="ru-RU" sz="2400" b="1" dirty="0">
              <a:solidFill>
                <a:srgbClr val="188FFB"/>
              </a:solidFill>
            </a:endParaRPr>
          </a:p>
        </p:txBody>
      </p:sp>
      <p:sp>
        <p:nvSpPr>
          <p:cNvPr id="26" name="object 11"/>
          <p:cNvSpPr/>
          <p:nvPr/>
        </p:nvSpPr>
        <p:spPr>
          <a:xfrm>
            <a:off x="375128" y="1483844"/>
            <a:ext cx="3548800" cy="2750019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798" dirty="0">
              <a:latin typeface="+mn-lt"/>
            </a:endParaRPr>
          </a:p>
        </p:txBody>
      </p:sp>
      <p:sp>
        <p:nvSpPr>
          <p:cNvPr id="27" name="object 11"/>
          <p:cNvSpPr/>
          <p:nvPr/>
        </p:nvSpPr>
        <p:spPr>
          <a:xfrm>
            <a:off x="4283968" y="1483843"/>
            <a:ext cx="4608512" cy="4825477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b="1" dirty="0" smtClean="0">
                <a:latin typeface="+mn-lt"/>
              </a:rPr>
              <a:t>2024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sz="1798" b="1" dirty="0">
              <a:latin typeface="+mn-lt"/>
            </a:endParaRPr>
          </a:p>
        </p:txBody>
      </p:sp>
      <p:sp>
        <p:nvSpPr>
          <p:cNvPr id="2" name="AutoShape 2" descr="ЛЭП | СНТ &quot;Наука и техн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2" descr="https://musor.moscow/wp-content/uploads/2020/01/vyvoz-musora-snt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526267"/>
              </p:ext>
            </p:extLst>
          </p:nvPr>
        </p:nvGraphicFramePr>
        <p:xfrm>
          <a:off x="460374" y="1887674"/>
          <a:ext cx="3319538" cy="225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Лист" r:id="rId6" imgW="3210047" imgH="1609723" progId="Excel.Sheet.12">
                  <p:embed/>
                </p:oleObj>
              </mc:Choice>
              <mc:Fallback>
                <p:oleObj name="Лист" r:id="rId6" imgW="3210047" imgH="160972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374" y="1887674"/>
                        <a:ext cx="3319538" cy="2253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460886"/>
              </p:ext>
            </p:extLst>
          </p:nvPr>
        </p:nvGraphicFramePr>
        <p:xfrm>
          <a:off x="4355976" y="1887673"/>
          <a:ext cx="4536504" cy="4308304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val="760113440"/>
                    </a:ext>
                  </a:extLst>
                </a:gridCol>
              </a:tblGrid>
              <a:tr h="195832"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782279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ОФСЕТ (Еловский с/с) 24:11:0240005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139671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Муз. комедии (Еловский с/с) 24:11:0240006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423147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Сухая балка (Шуваевский с/с) 24:11:0330304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833412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Ветеран-9 (Шуваевский с/с) 24:11:0330305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946537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Художник (Еловский с/с) 24:11:0340324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336828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Армейское (Еловский с/с) 24:11:0340329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830790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Высотный (Зеледеевский с/с) 24:11:0410122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508956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Автомобилист (Зеледеевский с/с) 24:11:0410216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722422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Талисман (Мининский с/с) 24:11:0410435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840336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Юбилейное (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с/с) 24:11:0410441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776569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Снежинка (Элитовский с/с) 24:11:0410451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499158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Геофизик (Мининский с/с) 24:11:0410477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342378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Сполох (Мининский с/с) 24:11:0410477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630172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Сапфир  (Солонцовский с/с) 24:11:0330339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024463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Ивушка (Солонцовский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412582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Сухая Балка (Солонцовский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148872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Ольга (Солонцовский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792949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Исток (Солонцовский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081603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Свая (Солонцовский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598059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Красторгтехника (Солонцовский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111529"/>
                  </a:ext>
                </a:extLst>
              </a:tr>
              <a:tr h="195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 Возрождение (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Солонцовский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с/с) 24:11:0330339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56284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575" y="4448307"/>
            <a:ext cx="3925795" cy="174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9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>
          <a:xfrm>
            <a:off x="251520" y="1526807"/>
            <a:ext cx="3096344" cy="130901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2023</a:t>
            </a:r>
          </a:p>
          <a:p>
            <a:pPr marL="0" indent="0" algn="ctr">
              <a:buFont typeface="Arial" charset="0"/>
              <a:buNone/>
            </a:pP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charset="0"/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9707"/>
            <a:ext cx="9144000" cy="11169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62918"/>
            <a:ext cx="4579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188FFB"/>
                </a:solidFill>
              </a:rPr>
              <a:t>г. Дивногорск</a:t>
            </a:r>
            <a:endParaRPr lang="ru-RU" altLang="ru-RU" sz="2400" b="1" dirty="0">
              <a:solidFill>
                <a:srgbClr val="188FFB"/>
              </a:solidFill>
            </a:endParaRPr>
          </a:p>
        </p:txBody>
      </p:sp>
      <p:sp>
        <p:nvSpPr>
          <p:cNvPr id="26" name="object 11"/>
          <p:cNvSpPr/>
          <p:nvPr/>
        </p:nvSpPr>
        <p:spPr>
          <a:xfrm>
            <a:off x="375128" y="1483844"/>
            <a:ext cx="3548800" cy="3521966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798" dirty="0">
              <a:latin typeface="+mn-lt"/>
            </a:endParaRPr>
          </a:p>
        </p:txBody>
      </p:sp>
      <p:sp>
        <p:nvSpPr>
          <p:cNvPr id="27" name="object 11"/>
          <p:cNvSpPr/>
          <p:nvPr/>
        </p:nvSpPr>
        <p:spPr>
          <a:xfrm>
            <a:off x="4283968" y="1483843"/>
            <a:ext cx="4608512" cy="3673349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b="1" dirty="0" smtClean="0">
                <a:latin typeface="+mn-lt"/>
              </a:rPr>
              <a:t>2024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sz="1798" b="1" dirty="0">
              <a:latin typeface="+mn-lt"/>
            </a:endParaRPr>
          </a:p>
        </p:txBody>
      </p:sp>
      <p:sp>
        <p:nvSpPr>
          <p:cNvPr id="2" name="AutoShape 2" descr="ЛЭП | СНТ &quot;Наука и техн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2" descr="https://musor.moscow/wp-content/uploads/2020/01/vyvoz-musora-snt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735364"/>
              </p:ext>
            </p:extLst>
          </p:nvPr>
        </p:nvGraphicFramePr>
        <p:xfrm>
          <a:off x="460375" y="1887672"/>
          <a:ext cx="3391545" cy="296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Лист" r:id="rId6" imgW="2819335" imgH="2809719" progId="Excel.Sheet.12">
                  <p:embed/>
                </p:oleObj>
              </mc:Choice>
              <mc:Fallback>
                <p:oleObj name="Лист" r:id="rId6" imgW="2819335" imgH="280971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375" y="1887672"/>
                        <a:ext cx="3391545" cy="296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311575"/>
              </p:ext>
            </p:extLst>
          </p:nvPr>
        </p:nvGraphicFramePr>
        <p:xfrm>
          <a:off x="4427984" y="1887674"/>
          <a:ext cx="4320480" cy="3118140"/>
        </p:xfrm>
        <a:graphic>
          <a:graphicData uri="http://schemas.openxmlformats.org/drawingml/2006/table">
            <a:tbl>
              <a:tblPr firstRow="1" firstCol="1" bandRow="1"/>
              <a:tblGrid>
                <a:gridCol w="4320480">
                  <a:extLst>
                    <a:ext uri="{9D8B030D-6E8A-4147-A177-3AD203B41FA5}">
                      <a16:colId xmlns:a16="http://schemas.microsoft.com/office/drawing/2014/main" val="434201527"/>
                    </a:ext>
                  </a:extLst>
                </a:gridCol>
              </a:tblGrid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"Задорный"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003580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"Жарки"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982529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"Фокин ручей"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055892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"Надежда"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924655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"МореУдачи"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951510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ДНТ "Мыс"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20048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"Ромашка-2007"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373409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"Утес"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405845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"Энергетик"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337314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"Таволга"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854987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"Дорожник-2"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243583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"Сплавщик"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97514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"Березка"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553584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 "Тайга"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68449"/>
                  </a:ext>
                </a:extLst>
              </a:tr>
              <a:tr h="207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СНТ "Залив"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30211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976" y="5366675"/>
            <a:ext cx="8440488" cy="96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>
          <a:xfrm>
            <a:off x="251520" y="1526807"/>
            <a:ext cx="3096344" cy="130901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charset="0"/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9707"/>
            <a:ext cx="9144000" cy="11169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62918"/>
            <a:ext cx="4579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188FFB"/>
                </a:solidFill>
              </a:rPr>
              <a:t>г. Дивногорск</a:t>
            </a:r>
            <a:endParaRPr lang="ru-RU" altLang="ru-RU" sz="2400" b="1" dirty="0">
              <a:solidFill>
                <a:srgbClr val="188FFB"/>
              </a:solidFill>
            </a:endParaRPr>
          </a:p>
        </p:txBody>
      </p:sp>
      <p:sp>
        <p:nvSpPr>
          <p:cNvPr id="27" name="object 11"/>
          <p:cNvSpPr/>
          <p:nvPr/>
        </p:nvSpPr>
        <p:spPr>
          <a:xfrm>
            <a:off x="4932040" y="1483843"/>
            <a:ext cx="3960440" cy="4693072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b="1" dirty="0" smtClean="0">
                <a:latin typeface="+mn-lt"/>
              </a:rPr>
              <a:t>2024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sz="1798" b="1" dirty="0">
              <a:latin typeface="+mn-lt"/>
            </a:endParaRPr>
          </a:p>
        </p:txBody>
      </p:sp>
      <p:sp>
        <p:nvSpPr>
          <p:cNvPr id="2" name="AutoShape 2" descr="ЛЭП | СНТ &quot;Наука и техн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2" descr="https://musor.moscow/wp-content/uploads/2020/01/vyvoz-musora-snt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object 11"/>
          <p:cNvSpPr/>
          <p:nvPr/>
        </p:nvSpPr>
        <p:spPr>
          <a:xfrm>
            <a:off x="460375" y="1483843"/>
            <a:ext cx="4039617" cy="4693072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b="1" dirty="0" smtClean="0">
                <a:latin typeface="+mn-lt"/>
              </a:rPr>
              <a:t>2024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sz="1798" b="1" dirty="0"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4819"/>
              </p:ext>
            </p:extLst>
          </p:nvPr>
        </p:nvGraphicFramePr>
        <p:xfrm>
          <a:off x="537436" y="1862933"/>
          <a:ext cx="3818540" cy="4202240"/>
        </p:xfrm>
        <a:graphic>
          <a:graphicData uri="http://schemas.openxmlformats.org/drawingml/2006/table">
            <a:tbl>
              <a:tblPr firstRow="1" firstCol="1" bandRow="1"/>
              <a:tblGrid>
                <a:gridCol w="3818540">
                  <a:extLst>
                    <a:ext uri="{9D8B030D-6E8A-4147-A177-3AD203B41FA5}">
                      <a16:colId xmlns:a16="http://schemas.microsoft.com/office/drawing/2014/main" val="1833687909"/>
                    </a:ext>
                  </a:extLst>
                </a:gridCol>
              </a:tblGrid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«Автомобилист-2»;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816531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«Рябинушка»;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477841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«Солнечный»;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767347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«Ромашка-2 ЛЭП»;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432212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«Родник ЛЭП»;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542910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«Ручеек»;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029972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«Ключи»;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82145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«Горка»;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40422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«Россия»;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0474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«Стрелка-1»;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39282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«Стрелка-2»;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817638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«Сосна»;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513420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«Медик ЛЭП»;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87766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«Рассвет ЖКХ ЛЭП»;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51600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«Победа»;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61764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«Росинка ЛЭП»;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817944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«Рябина ЛЭП»;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67806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«Сосновый-12»;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054155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«Лесник ДЛТ»;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472816"/>
                  </a:ext>
                </a:extLst>
              </a:tr>
              <a:tr h="210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«Строитель»;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953812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546577"/>
              </p:ext>
            </p:extLst>
          </p:nvPr>
        </p:nvGraphicFramePr>
        <p:xfrm>
          <a:off x="5076056" y="1858169"/>
          <a:ext cx="3672408" cy="4207012"/>
        </p:xfrm>
        <a:graphic>
          <a:graphicData uri="http://schemas.openxmlformats.org/drawingml/2006/table">
            <a:tbl>
              <a:tblPr firstRow="1" firstCol="1" bandRow="1"/>
              <a:tblGrid>
                <a:gridCol w="3672408">
                  <a:extLst>
                    <a:ext uri="{9D8B030D-6E8A-4147-A177-3AD203B41FA5}">
                      <a16:colId xmlns:a16="http://schemas.microsoft.com/office/drawing/2014/main" val="3212810494"/>
                    </a:ext>
                  </a:extLst>
                </a:gridCol>
              </a:tblGrid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«Таежный»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16318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«Судоподъемник»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543955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«Жарки (КК 24:46:0702001)»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974197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«Кристалл»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515897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«Акация»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093558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«Малиновка-2»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540420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«Малиновка»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07195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«Орленок»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431610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«Беркут»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299524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«Сосновый бор»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450996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«Лесник»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563478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«Манская гора»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85316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 «Манская гора-2»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402098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«Березовая роща»;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13423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«Овсянка»;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7743569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«ДРСУ»;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309477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«ОРС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039723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«ГОРОНО»;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045835"/>
                  </a:ext>
                </a:extLst>
              </a:tr>
              <a:tr h="209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«Клубничка»;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243498"/>
                  </a:ext>
                </a:extLst>
              </a:tr>
              <a:tr h="219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массив «Запань».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0691831"/>
                  </a:ext>
                </a:extLst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686050" y="18589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69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7CFF"/>
              </a:gs>
              <a:gs pos="100000">
                <a:srgbClr val="69B0FF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81" y="305214"/>
            <a:ext cx="2327582" cy="8152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1BBDC5-A263-B367-C49F-DFB02E5BFA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1"/>
          <a:stretch/>
        </p:blipFill>
        <p:spPr>
          <a:xfrm>
            <a:off x="2555776" y="0"/>
            <a:ext cx="8261982" cy="685800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023360" y="1451610"/>
            <a:ext cx="5120640" cy="4434840"/>
            <a:chOff x="5364480" y="792480"/>
            <a:chExt cx="6827520" cy="5913120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58E1FBA4-21A8-EC75-99C0-788F6EC8C5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3" t="13255" r="1418" b="9603"/>
            <a:stretch/>
          </p:blipFill>
          <p:spPr>
            <a:xfrm>
              <a:off x="5364480" y="792480"/>
              <a:ext cx="6827520" cy="591312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63BB6CE-DE97-431A-AEF9-547E73110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rcRect/>
            <a:stretch/>
          </p:blipFill>
          <p:spPr>
            <a:xfrm>
              <a:off x="7150059" y="1686786"/>
              <a:ext cx="3740634" cy="365991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434455" y="2845982"/>
            <a:ext cx="367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99" y="4583429"/>
            <a:ext cx="778810" cy="7788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1" y="4586908"/>
            <a:ext cx="775514" cy="7755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991" y="4583429"/>
            <a:ext cx="778810" cy="77881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529" y="4576594"/>
            <a:ext cx="785645" cy="7856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8599" y="5387275"/>
            <a:ext cx="778810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25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ВКонтакте</a:t>
            </a:r>
            <a:endParaRPr lang="ru-RU" sz="82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0825" y="5387275"/>
            <a:ext cx="100278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Одноклассники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77968" y="5382669"/>
            <a:ext cx="100278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ТЕЛЕГРАМ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41553" y="5389567"/>
            <a:ext cx="100278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RuTube</a:t>
            </a:r>
            <a:endParaRPr lang="ru-RU" sz="82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Graphic 102">
            <a:extLst>
              <a:ext uri="{FF2B5EF4-FFF2-40B4-BE49-F238E27FC236}">
                <a16:creationId xmlns:a16="http://schemas.microsoft.com/office/drawing/2014/main" id="{8E906E98-9353-40E3-A174-F2B636EAD46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676660" y="2623190"/>
            <a:ext cx="1983499" cy="191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7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>
          <a:xfrm>
            <a:off x="1475656" y="1526807"/>
            <a:ext cx="3168352" cy="96027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1600" dirty="0"/>
              <a:t>Расположен в границах территории ведения гражданами садоводства или огородничества для собственных нужд</a:t>
            </a:r>
          </a:p>
          <a:p>
            <a:pPr marL="0" indent="0" algn="ctr">
              <a:buFont typeface="Arial" charset="0"/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9707"/>
            <a:ext cx="9144000" cy="11169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51312" y="62918"/>
            <a:ext cx="4579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188FFB"/>
                </a:solidFill>
              </a:rPr>
              <a:t>Земельный участок общего назначения</a:t>
            </a:r>
          </a:p>
        </p:txBody>
      </p:sp>
      <p:sp>
        <p:nvSpPr>
          <p:cNvPr id="26" name="object 11"/>
          <p:cNvSpPr/>
          <p:nvPr/>
        </p:nvSpPr>
        <p:spPr>
          <a:xfrm>
            <a:off x="1331640" y="1483844"/>
            <a:ext cx="3385302" cy="1351981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798" dirty="0">
              <a:latin typeface="+mn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04036" y="3085216"/>
            <a:ext cx="3412905" cy="1495911"/>
          </a:xfrm>
          <a:prstGeom prst="roundRect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/>
              <a:t>Следует судьбе права собственности на садовый или огородный земельный участок</a:t>
            </a:r>
            <a:endParaRPr lang="ru-RU" dirty="0"/>
          </a:p>
        </p:txBody>
      </p:sp>
      <p:sp>
        <p:nvSpPr>
          <p:cNvPr id="27" name="object 11"/>
          <p:cNvSpPr/>
          <p:nvPr/>
        </p:nvSpPr>
        <p:spPr>
          <a:xfrm>
            <a:off x="5031622" y="1483844"/>
            <a:ext cx="3428810" cy="1351980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 </a:t>
            </a:r>
            <a:r>
              <a:rPr lang="ru-RU" sz="1798" dirty="0" smtClean="0"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Я</a:t>
            </a:r>
            <a:r>
              <a:rPr lang="ru-RU" sz="1798" dirty="0" smtClean="0">
                <a:latin typeface="+mn-lt"/>
              </a:rPr>
              <a:t>вляется имуществом общего пользования </a:t>
            </a:r>
            <a:endParaRPr sz="1798" dirty="0">
              <a:latin typeface="+mn-lt"/>
            </a:endParaRPr>
          </a:p>
        </p:txBody>
      </p:sp>
      <p:pic>
        <p:nvPicPr>
          <p:cNvPr id="1026" name="Picture 2" descr="https://rkc56.ru/attach/orenburg/Img/news/2023/20072023-saj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453"/>
            <a:ext cx="3672409" cy="27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1"/>
          <p:cNvSpPr/>
          <p:nvPr/>
        </p:nvSpPr>
        <p:spPr>
          <a:xfrm>
            <a:off x="1304036" y="4813824"/>
            <a:ext cx="3412905" cy="1382141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 </a:t>
            </a:r>
            <a:r>
              <a:rPr lang="ru-RU" sz="1798" dirty="0" smtClean="0"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Находится в общей долевой собственности собственников садовых земельных участков</a:t>
            </a:r>
            <a:endParaRPr sz="1798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>
          <a:xfrm>
            <a:off x="251520" y="1526807"/>
            <a:ext cx="3096344" cy="1309017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1600" dirty="0" smtClean="0"/>
              <a:t>Используется для газоснабжения, теплоснабжения, электроснабжения, водоснабжения, водоотведения</a:t>
            </a:r>
            <a:endParaRPr lang="ru-RU" altLang="ru-RU" sz="1600" dirty="0"/>
          </a:p>
          <a:p>
            <a:pPr marL="0" indent="0" algn="ctr">
              <a:buFont typeface="Arial" charset="0"/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9707"/>
            <a:ext cx="9144000" cy="111692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51312" y="62918"/>
            <a:ext cx="4579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188FFB"/>
                </a:solidFill>
              </a:rPr>
              <a:t>Земельный участок общего назначения</a:t>
            </a:r>
          </a:p>
        </p:txBody>
      </p:sp>
      <p:sp>
        <p:nvSpPr>
          <p:cNvPr id="26" name="object 11"/>
          <p:cNvSpPr/>
          <p:nvPr/>
        </p:nvSpPr>
        <p:spPr>
          <a:xfrm>
            <a:off x="375128" y="1483844"/>
            <a:ext cx="2948643" cy="1351981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798" dirty="0">
              <a:latin typeface="+mn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1622" y="4725144"/>
            <a:ext cx="3644834" cy="1451770"/>
          </a:xfrm>
          <a:prstGeom prst="roundRect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 smtClean="0"/>
              <a:t>Охраны территории ведения гражданами садоводства и огородничества</a:t>
            </a:r>
            <a:endParaRPr lang="ru-RU" dirty="0"/>
          </a:p>
        </p:txBody>
      </p:sp>
      <p:sp>
        <p:nvSpPr>
          <p:cNvPr id="27" name="object 11"/>
          <p:cNvSpPr/>
          <p:nvPr/>
        </p:nvSpPr>
        <p:spPr>
          <a:xfrm>
            <a:off x="5031622" y="1483844"/>
            <a:ext cx="3428810" cy="1351980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 </a:t>
            </a:r>
            <a:r>
              <a:rPr lang="ru-RU" sz="1798" dirty="0" smtClean="0"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Накопления и сбора твердых коммунальных отходов </a:t>
            </a:r>
            <a:endParaRPr sz="1798" dirty="0">
              <a:latin typeface="+mn-lt"/>
            </a:endParaRPr>
          </a:p>
        </p:txBody>
      </p:sp>
      <p:sp>
        <p:nvSpPr>
          <p:cNvPr id="18" name="object 11"/>
          <p:cNvSpPr/>
          <p:nvPr/>
        </p:nvSpPr>
        <p:spPr>
          <a:xfrm>
            <a:off x="251520" y="4813824"/>
            <a:ext cx="3072251" cy="1382141"/>
          </a:xfrm>
          <a:custGeom>
            <a:avLst/>
            <a:gdLst/>
            <a:ahLst/>
            <a:cxnLst/>
            <a:rect l="l" t="t" r="r" b="b"/>
            <a:pathLst>
              <a:path w="2517140" h="1174750">
                <a:moveTo>
                  <a:pt x="2418308" y="0"/>
                </a:moveTo>
                <a:lnTo>
                  <a:pt x="98501" y="0"/>
                </a:lnTo>
                <a:lnTo>
                  <a:pt x="60157" y="7743"/>
                </a:lnTo>
                <a:lnTo>
                  <a:pt x="28848" y="28859"/>
                </a:lnTo>
                <a:lnTo>
                  <a:pt x="7739" y="60173"/>
                </a:lnTo>
                <a:lnTo>
                  <a:pt x="0" y="98513"/>
                </a:lnTo>
                <a:lnTo>
                  <a:pt x="0" y="1076185"/>
                </a:lnTo>
                <a:lnTo>
                  <a:pt x="7739" y="1114530"/>
                </a:lnTo>
                <a:lnTo>
                  <a:pt x="28848" y="1145844"/>
                </a:lnTo>
                <a:lnTo>
                  <a:pt x="60157" y="1166957"/>
                </a:lnTo>
                <a:lnTo>
                  <a:pt x="98501" y="1174699"/>
                </a:lnTo>
                <a:lnTo>
                  <a:pt x="2418308" y="1174699"/>
                </a:lnTo>
                <a:lnTo>
                  <a:pt x="2456654" y="1166957"/>
                </a:lnTo>
                <a:lnTo>
                  <a:pt x="2487968" y="1145844"/>
                </a:lnTo>
                <a:lnTo>
                  <a:pt x="2509080" y="1114530"/>
                </a:lnTo>
                <a:lnTo>
                  <a:pt x="2516822" y="1076185"/>
                </a:lnTo>
                <a:lnTo>
                  <a:pt x="2516822" y="98513"/>
                </a:lnTo>
                <a:lnTo>
                  <a:pt x="2509080" y="60173"/>
                </a:lnTo>
                <a:lnTo>
                  <a:pt x="2487968" y="28859"/>
                </a:lnTo>
                <a:lnTo>
                  <a:pt x="2456654" y="7743"/>
                </a:lnTo>
                <a:lnTo>
                  <a:pt x="2418308" y="0"/>
                </a:lnTo>
                <a:close/>
              </a:path>
            </a:pathLst>
          </a:custGeom>
          <a:noFill/>
          <a:ln w="19050">
            <a:solidFill>
              <a:srgbClr val="007C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 </a:t>
            </a:r>
            <a:r>
              <a:rPr lang="ru-RU" sz="1798" dirty="0" smtClean="0"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798" dirty="0" smtClean="0">
                <a:latin typeface="+mn-lt"/>
              </a:rPr>
              <a:t>Занятий физической культурой и спортом, отдыха и укрепления здоровья граждан</a:t>
            </a:r>
            <a:endParaRPr sz="1798" dirty="0">
              <a:latin typeface="+mn-lt"/>
            </a:endParaRPr>
          </a:p>
        </p:txBody>
      </p:sp>
      <p:sp>
        <p:nvSpPr>
          <p:cNvPr id="2" name="AutoShape 2" descr="ЛЭП | СНТ &quot;Наука и техн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ЛЭП | СНТ &quot;Наука и техника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973475"/>
            <a:ext cx="1964625" cy="175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g.promportal.su/foto/good_fotos/3663/36630894/ohrana-snt-egs-18_foto_larges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472" y="4813824"/>
            <a:ext cx="1388560" cy="136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22" descr="https://musor.moscow/wp-content/uploads/2020/01/vyvoz-musora-snt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8144" y="2996536"/>
            <a:ext cx="2513856" cy="14517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3808" y="3212452"/>
            <a:ext cx="2520280" cy="128811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71472" y="1384054"/>
            <a:ext cx="1388560" cy="182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-5844"/>
            <a:ext cx="9144000" cy="127295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1495633"/>
            <a:ext cx="4104456" cy="1573325"/>
          </a:xfrm>
          <a:prstGeom prst="rect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1600" dirty="0"/>
              <a:t>В соответствии с проектом межевания территории. Подготовка и утверждение проекта планировки не требуется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2771800" y="58559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188FFB"/>
                </a:solidFill>
              </a:defRPr>
            </a:lvl1pPr>
          </a:lstStyle>
          <a:p>
            <a:pPr algn="ctr"/>
            <a:r>
              <a:rPr lang="ru-RU" altLang="ru-RU" dirty="0"/>
              <a:t>Образование земельных участков общего назначения</a:t>
            </a:r>
            <a:endParaRPr lang="ru-RU" altLang="ru-RU" sz="2000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932040" y="5661248"/>
            <a:ext cx="388843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*При </a:t>
            </a:r>
            <a:r>
              <a:rPr lang="ru-RU" sz="1200" dirty="0">
                <a:solidFill>
                  <a:schemeClr val="tx1"/>
                </a:solidFill>
              </a:rPr>
              <a:t>образовании из земельного участка, предоставленного до 10.11.2001 некоммерческой организации</a:t>
            </a:r>
          </a:p>
        </p:txBody>
      </p:sp>
      <p:pic>
        <p:nvPicPr>
          <p:cNvPr id="2050" name="Picture 2" descr="Купить Земельный Участок у Озера в Удомельском городском округе (Тверская  область) - объявления о продаже участков у пруда или воды недорого:  планировки, цены и фото – Домкли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25971"/>
            <a:ext cx="4511551" cy="201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98790" y="1511142"/>
            <a:ext cx="3829193" cy="1557817"/>
          </a:xfrm>
          <a:prstGeom prst="rect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1600" dirty="0"/>
              <a:t>В соответствии со схемой расположения земельного участка на кадастровом плане </a:t>
            </a:r>
            <a:r>
              <a:rPr lang="ru-RU" altLang="ru-RU" sz="1600" dirty="0" smtClean="0"/>
              <a:t>территории*</a:t>
            </a:r>
            <a:endParaRPr lang="ru-RU" alt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580520" y="5112232"/>
            <a:ext cx="3487421" cy="1269096"/>
          </a:xfrm>
          <a:prstGeom prst="rect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Постановка земельного участка как ранее учтенного (при наличии документов, подтверждающих право)</a:t>
            </a:r>
            <a:endParaRPr lang="ru-RU" altLang="ru-RU" sz="1600" dirty="0"/>
          </a:p>
        </p:txBody>
      </p:sp>
      <p:pic>
        <p:nvPicPr>
          <p:cNvPr id="3074" name="Picture 2" descr="Председателям СН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6" y="3311686"/>
            <a:ext cx="3530508" cy="162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6" name="Блок-схема: процесс 5"/>
          <p:cNvSpPr/>
          <p:nvPr/>
        </p:nvSpPr>
        <p:spPr>
          <a:xfrm>
            <a:off x="537436" y="1706871"/>
            <a:ext cx="2522396" cy="2542692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Правоустанавливающий документ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3193698" y="1682800"/>
            <a:ext cx="5419134" cy="558391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5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уполномоченного органа о предоставлении земельного участка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13972"/>
            <a:ext cx="9144000" cy="127295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2764718" y="60591"/>
            <a:ext cx="5913859" cy="1143000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188FFB"/>
                </a:solidFill>
                <a:latin typeface="Arial" charset="0"/>
              </a:rPr>
              <a:t>Регистрация права собственности</a:t>
            </a:r>
            <a:endParaRPr lang="ru-RU" sz="2400" b="1" dirty="0" smtClean="0">
              <a:solidFill>
                <a:srgbClr val="188FFB"/>
              </a:solidFill>
              <a:latin typeface="Arial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193698" y="2494728"/>
            <a:ext cx="5419134" cy="636215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Свидетельство о праве собственности, выданное до 31.01.1998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193698" y="3438753"/>
            <a:ext cx="5419134" cy="810694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 общего собрания члено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СНТ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Свидетельство на право собственности на землю, образца 1992 г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03101"/>
            <a:ext cx="1862058" cy="169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rozhivem.com/wp-content/uploads/2019/06/protokol-sobranija-s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03100"/>
            <a:ext cx="1736576" cy="169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vesco-realty.ru/sites/default/files/blank-1_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57257"/>
            <a:ext cx="1728192" cy="163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45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6" name="Блок-схема: процесс 5"/>
          <p:cNvSpPr/>
          <p:nvPr/>
        </p:nvSpPr>
        <p:spPr>
          <a:xfrm>
            <a:off x="537436" y="1706871"/>
            <a:ext cx="2522396" cy="1424071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пошлина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3193698" y="1682800"/>
            <a:ext cx="5419134" cy="66608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5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 руб. (сельскохозяйственное назначение, ведение садоводства)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13972"/>
            <a:ext cx="9144000" cy="127295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2764718" y="60591"/>
            <a:ext cx="5913859" cy="1143000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188FFB"/>
                </a:solidFill>
                <a:latin typeface="Arial" charset="0"/>
              </a:rPr>
              <a:t>Регистрация права собственности</a:t>
            </a:r>
            <a:endParaRPr lang="ru-RU" sz="2400" b="1" dirty="0" smtClean="0">
              <a:solidFill>
                <a:srgbClr val="188FFB"/>
              </a:solidFill>
              <a:latin typeface="Arial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193698" y="2494728"/>
            <a:ext cx="5419134" cy="636213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2000 руб. (иные виды разрешенного использования земельного участка)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193698" y="3438753"/>
            <a:ext cx="5419134" cy="810694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Представитель, уполномоченный общим собранием члено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СНТ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537436" y="3438753"/>
            <a:ext cx="2522396" cy="1134722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Заявление о государственной регистрации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Защита садоводов-индивидуалов от произвола в СН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57257"/>
            <a:ext cx="2672680" cy="163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перфолента 4"/>
          <p:cNvSpPr/>
          <p:nvPr/>
        </p:nvSpPr>
        <p:spPr>
          <a:xfrm rot="10800000" flipV="1">
            <a:off x="755576" y="4734379"/>
            <a:ext cx="5328591" cy="1646949"/>
          </a:xfrm>
          <a:prstGeom prst="flowChartPunchedTap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Регистрация права общей долевой собственности без указания ФИО правообладателя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47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6" name="Блок-схема: процесс 5"/>
          <p:cNvSpPr/>
          <p:nvPr/>
        </p:nvSpPr>
        <p:spPr>
          <a:xfrm>
            <a:off x="537436" y="1706871"/>
            <a:ext cx="1946332" cy="1075891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!!! Запрещено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3193698" y="1637913"/>
            <a:ext cx="5419134" cy="66608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5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Осуществлять выдел в натуре своей доли в праве общей долевой собственности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13972"/>
            <a:ext cx="9144000" cy="127295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2764718" y="60591"/>
            <a:ext cx="5913859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188FFB"/>
                </a:solidFill>
                <a:latin typeface="Arial" charset="0"/>
              </a:rPr>
              <a:t>Использование земельного участка общего назначения</a:t>
            </a:r>
            <a:endParaRPr lang="ru-RU" sz="2400" b="1" dirty="0" smtClean="0">
              <a:solidFill>
                <a:srgbClr val="188FFB"/>
              </a:solidFill>
              <a:latin typeface="Arial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193698" y="2494728"/>
            <a:ext cx="5419134" cy="888633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Отчуждать свою долю в праве общей долевой собственности, совершать иные действия с принадлежащей долевой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193698" y="3789028"/>
            <a:ext cx="5419134" cy="864107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Размещение некапитальных строений, нестационарных торговых объектов для реализации выращенной продукции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537436" y="5076513"/>
            <a:ext cx="1946332" cy="104501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!!! Разрешено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3193698" y="4907140"/>
            <a:ext cx="5419134" cy="1214384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Передать в собственность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ресурсноснабжающей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организации, краевую собственность либо  в собственность муниципального образования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436" y="2838153"/>
            <a:ext cx="1946332" cy="2068987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2483768" y="1988840"/>
            <a:ext cx="24301" cy="97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576185" y="1970953"/>
            <a:ext cx="483647" cy="898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6" idx="3"/>
          </p:cNvCxnSpPr>
          <p:nvPr/>
        </p:nvCxnSpPr>
        <p:spPr>
          <a:xfrm>
            <a:off x="2483768" y="2244817"/>
            <a:ext cx="576064" cy="5379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2764718" y="4153989"/>
            <a:ext cx="17671" cy="186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508069" y="4470506"/>
            <a:ext cx="551763" cy="9844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2873829" y="5319658"/>
            <a:ext cx="21248" cy="9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Прямая со стрелкой 2047"/>
          <p:cNvCxnSpPr/>
          <p:nvPr/>
        </p:nvCxnSpPr>
        <p:spPr>
          <a:xfrm>
            <a:off x="2576185" y="5455001"/>
            <a:ext cx="483647" cy="1440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0" name="Прямая со стрелкой 2049"/>
          <p:cNvCxnSpPr/>
          <p:nvPr/>
        </p:nvCxnSpPr>
        <p:spPr>
          <a:xfrm flipH="1" flipV="1">
            <a:off x="2717074" y="6048103"/>
            <a:ext cx="47644" cy="3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2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178040"/>
          </a:xfrm>
          <a:prstGeom prst="rect">
            <a:avLst/>
          </a:prstGeom>
          <a:gradFill flip="none" rotWithShape="1">
            <a:gsLst>
              <a:gs pos="0">
                <a:srgbClr val="007CFF"/>
              </a:gs>
              <a:gs pos="100000">
                <a:srgbClr val="69B0FF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9" y="552071"/>
            <a:ext cx="2741643" cy="9602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1BBDC5-A263-B367-C49F-DFB02E5BFA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/>
          <a:stretch/>
        </p:blipFill>
        <p:spPr>
          <a:xfrm>
            <a:off x="3635896" y="0"/>
            <a:ext cx="8336599" cy="71103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3450" y="6483599"/>
            <a:ext cx="2304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E6DF2E7-0C0A-88BA-FF1C-21CF7B420CBF}"/>
              </a:ext>
            </a:extLst>
          </p:cNvPr>
          <p:cNvSpPr/>
          <p:nvPr/>
        </p:nvSpPr>
        <p:spPr>
          <a:xfrm>
            <a:off x="1" y="2204864"/>
            <a:ext cx="9144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65670">
              <a:defRPr/>
            </a:pPr>
            <a:endParaRPr lang="ru-RU" sz="933" b="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E1FBA4-21A8-EC75-99C0-788F6EC8C5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3" t="13255" r="1418" b="9603"/>
          <a:stretch/>
        </p:blipFill>
        <p:spPr>
          <a:xfrm>
            <a:off x="4150584" y="1780169"/>
            <a:ext cx="4993416" cy="4324655"/>
          </a:xfrm>
          <a:prstGeom prst="rect">
            <a:avLst/>
          </a:prstGeom>
        </p:spPr>
      </p:pic>
      <p:pic>
        <p:nvPicPr>
          <p:cNvPr id="8" name="Graphic 8">
            <a:extLst>
              <a:ext uri="{FF2B5EF4-FFF2-40B4-BE49-F238E27FC236}">
                <a16:creationId xmlns:a16="http://schemas.microsoft.com/office/drawing/2014/main" id="{D63BB6CE-DE97-431A-AEF9-547E73110F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5453563" y="2440900"/>
            <a:ext cx="2735773" cy="2676741"/>
          </a:xfrm>
          <a:prstGeom prst="rect">
            <a:avLst/>
          </a:prstGeom>
        </p:spPr>
      </p:pic>
      <p:pic>
        <p:nvPicPr>
          <p:cNvPr id="14" name="Graphic 102">
            <a:extLst>
              <a:ext uri="{FF2B5EF4-FFF2-40B4-BE49-F238E27FC236}">
                <a16:creationId xmlns:a16="http://schemas.microsoft.com/office/drawing/2014/main" id="{8E906E98-9353-40E3-A174-F2B636EAD4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821566" y="2876830"/>
            <a:ext cx="1873637" cy="180487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7901" y="5368019"/>
            <a:ext cx="514866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ПАСЕЧНИК ОКСАНА АЛЕКСАНДРОВНА</a:t>
            </a:r>
          </a:p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экстерриториальной регистрации, регистрации земельных участков, регистрации ограничений (обременений) Управления Росреестра  по Красноярскому краю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B436E1-75B9-494C-A8E2-2C1DA0749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066" y="3409085"/>
            <a:ext cx="4066902" cy="621788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008CFF"/>
                </a:solidFill>
              </a:rPr>
              <a:t>Комплексные кадастровые работы</a:t>
            </a:r>
            <a:endParaRPr lang="ru-RU" altLang="ru-RU" sz="2400" b="1" dirty="0">
              <a:solidFill>
                <a:srgbClr val="008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17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23086" y="6176915"/>
            <a:ext cx="9144000" cy="692150"/>
            <a:chOff x="0" y="5935132"/>
            <a:chExt cx="12192000" cy="922867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35132"/>
              <a:ext cx="12192000" cy="922867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C61BBDC5-A263-B367-C49F-DFB02E5BF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273"/>
            <a:stretch/>
          </p:blipFill>
          <p:spPr>
            <a:xfrm>
              <a:off x="685800" y="5960532"/>
              <a:ext cx="11506200" cy="897467"/>
            </a:xfrm>
            <a:prstGeom prst="rect">
              <a:avLst/>
            </a:prstGeom>
          </p:spPr>
        </p:pic>
      </p:grpSp>
      <p:sp>
        <p:nvSpPr>
          <p:cNvPr id="6" name="Блок-схема: процесс 5"/>
          <p:cNvSpPr/>
          <p:nvPr/>
        </p:nvSpPr>
        <p:spPr>
          <a:xfrm>
            <a:off x="537436" y="1706871"/>
            <a:ext cx="2522396" cy="1424071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Комплексные кадастровые работы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3193698" y="1419887"/>
            <a:ext cx="5419134" cy="107484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5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Одновременно в отношении всех объектов недвижимости (ЗУ, ОКС) одного квартала, смежных кварталов или территории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13972"/>
            <a:ext cx="9144000" cy="127295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203200" dist="38100" dir="5400000" algn="t" rotWithShape="0">
              <a:schemeClr val="bg2">
                <a:lumMod val="50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222680"/>
            <a:ext cx="2201058" cy="77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2764718" y="60591"/>
            <a:ext cx="5913859" cy="1143000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188FFB"/>
                </a:solidFill>
                <a:latin typeface="Arial" charset="0"/>
              </a:rPr>
              <a:t>Понятие, цели</a:t>
            </a:r>
            <a:endParaRPr lang="ru-RU" sz="2400" b="1" dirty="0" smtClean="0">
              <a:solidFill>
                <a:srgbClr val="188FFB"/>
              </a:solidFill>
              <a:latin typeface="Arial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193698" y="2655631"/>
            <a:ext cx="5419134" cy="47531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Уточнение границ земельных участков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193698" y="3291844"/>
            <a:ext cx="5419134" cy="95772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Образование земельных участков общего пользования, под ОКС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3193698" y="4366684"/>
            <a:ext cx="5419134" cy="718499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Исправление реестровых ошибок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3193698" y="5316204"/>
            <a:ext cx="5419134" cy="805320"/>
          </a:xfrm>
          <a:prstGeom prst="flowChartProcess">
            <a:avLst/>
          </a:prstGeom>
          <a:solidFill>
            <a:srgbClr val="188FF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Установление связи (привязка) ОКС и ЗУ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Комплексные кадастровые работы - что и зачем? - Официальный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7" y="3578831"/>
            <a:ext cx="2612697" cy="254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92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4781</TotalTime>
  <Words>876</Words>
  <Application>Microsoft Office PowerPoint</Application>
  <PresentationFormat>Экран (4:3)</PresentationFormat>
  <Paragraphs>148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Лист Microsoft Excel</vt:lpstr>
      <vt:lpstr>Оформление земельных участков общего назначения в некоммерческих организациях, создаваемых гражданами для ведения садоводства и огородничества</vt:lpstr>
      <vt:lpstr>Презентация PowerPoint</vt:lpstr>
      <vt:lpstr>Презентация PowerPoint</vt:lpstr>
      <vt:lpstr>Презентация PowerPoint</vt:lpstr>
      <vt:lpstr>Регистрация права собственности</vt:lpstr>
      <vt:lpstr>Регистрация права собственности</vt:lpstr>
      <vt:lpstr>Использование земельного участка общего назначения</vt:lpstr>
      <vt:lpstr>Комплексные кадастровые работы</vt:lpstr>
      <vt:lpstr>Понятие, цели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роза</dc:creator>
  <cp:lastModifiedBy>prudnikov-e@mail.ru</cp:lastModifiedBy>
  <cp:revision>136</cp:revision>
  <cp:lastPrinted>2024-01-30T08:40:16Z</cp:lastPrinted>
  <dcterms:created xsi:type="dcterms:W3CDTF">2022-06-28T13:25:39Z</dcterms:created>
  <dcterms:modified xsi:type="dcterms:W3CDTF">2024-04-25T15:47:08Z</dcterms:modified>
</cp:coreProperties>
</file>