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0" d="100"/>
          <a:sy n="110" d="100"/>
        </p:scale>
        <p:origin x="-1608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BA841-5459-4534-BED5-A1954A20408F}" type="datetimeFigureOut">
              <a:rPr lang="ru-RU" smtClean="0"/>
              <a:t>23.04.2024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4F5403-7FF6-4715-B3DD-8A215E9FC6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22880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BA841-5459-4534-BED5-A1954A20408F}" type="datetimeFigureOut">
              <a:rPr lang="ru-RU" smtClean="0"/>
              <a:t>23.04.2024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4F5403-7FF6-4715-B3DD-8A215E9FC6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66714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BA841-5459-4534-BED5-A1954A20408F}" type="datetimeFigureOut">
              <a:rPr lang="ru-RU" smtClean="0"/>
              <a:t>23.04.2024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4F5403-7FF6-4715-B3DD-8A215E9FC6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00261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BA841-5459-4534-BED5-A1954A20408F}" type="datetimeFigureOut">
              <a:rPr lang="ru-RU" smtClean="0"/>
              <a:t>23.04.2024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4F5403-7FF6-4715-B3DD-8A215E9FC6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75746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BA841-5459-4534-BED5-A1954A20408F}" type="datetimeFigureOut">
              <a:rPr lang="ru-RU" smtClean="0"/>
              <a:t>23.04.2024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4F5403-7FF6-4715-B3DD-8A215E9FC6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02725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BA841-5459-4534-BED5-A1954A20408F}" type="datetimeFigureOut">
              <a:rPr lang="ru-RU" smtClean="0"/>
              <a:t>23.04.2024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4F5403-7FF6-4715-B3DD-8A215E9FC6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91150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BA841-5459-4534-BED5-A1954A20408F}" type="datetimeFigureOut">
              <a:rPr lang="ru-RU" smtClean="0"/>
              <a:t>23.04.2024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4F5403-7FF6-4715-B3DD-8A215E9FC6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66418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BA841-5459-4534-BED5-A1954A20408F}" type="datetimeFigureOut">
              <a:rPr lang="ru-RU" smtClean="0"/>
              <a:t>23.04.2024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4F5403-7FF6-4715-B3DD-8A215E9FC6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49120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BA841-5459-4534-BED5-A1954A20408F}" type="datetimeFigureOut">
              <a:rPr lang="ru-RU" smtClean="0"/>
              <a:t>23.04.2024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4F5403-7FF6-4715-B3DD-8A215E9FC6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84696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BA841-5459-4534-BED5-A1954A20408F}" type="datetimeFigureOut">
              <a:rPr lang="ru-RU" smtClean="0"/>
              <a:t>23.04.2024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4F5403-7FF6-4715-B3DD-8A215E9FC6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53022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BA841-5459-4534-BED5-A1954A20408F}" type="datetimeFigureOut">
              <a:rPr lang="ru-RU" smtClean="0"/>
              <a:t>23.04.2024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4F5403-7FF6-4715-B3DD-8A215E9FC6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27305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BBA841-5459-4534-BED5-A1954A20408F}" type="datetimeFigureOut">
              <a:rPr lang="ru-RU" smtClean="0"/>
              <a:t>23.04.2024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4F5403-7FF6-4715-B3DD-8A215E9FC6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87527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7544" y="0"/>
            <a:ext cx="8219256" cy="404664"/>
          </a:xfrm>
        </p:spPr>
        <p:txBody>
          <a:bodyPr>
            <a:normAutofit fontScale="90000"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Заполнение формы № 1-НКО «Сведения о некоммерческой организации»</a:t>
            </a:r>
            <a:endParaRPr lang="ru-RU" sz="2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17995" y="332656"/>
            <a:ext cx="85689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/>
              <a:t>Специфика заполнения формы </a:t>
            </a:r>
            <a:r>
              <a:rPr lang="ru-RU" sz="1600" b="1" dirty="0" smtClean="0"/>
              <a:t>садоводческими</a:t>
            </a:r>
            <a:r>
              <a:rPr lang="ru-RU" sz="1600" dirty="0" smtClean="0"/>
              <a:t> некоммерческими товариществами*:</a:t>
            </a:r>
            <a:endParaRPr lang="ru-RU" sz="1600" dirty="0"/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8557490"/>
              </p:ext>
            </p:extLst>
          </p:nvPr>
        </p:nvGraphicFramePr>
        <p:xfrm>
          <a:off x="107504" y="443448"/>
          <a:ext cx="9012877" cy="622570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96174"/>
                <a:gridCol w="947833"/>
                <a:gridCol w="2409537"/>
                <a:gridCol w="2559333"/>
              </a:tblGrid>
              <a:tr h="405538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Наименование показателя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№ строки </a:t>
                      </a:r>
                    </a:p>
                    <a:p>
                      <a:r>
                        <a:rPr lang="ru-RU" sz="1100" dirty="0" smtClean="0"/>
                        <a:t>ф. № 1-НКО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Соответствующая строка ГБО (годовой бухгалтерской отчетности)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Примечание</a:t>
                      </a:r>
                      <a:endParaRPr lang="ru-RU" sz="1100" dirty="0"/>
                    </a:p>
                  </a:txBody>
                  <a:tcPr/>
                </a:tc>
              </a:tr>
              <a:tr h="260703">
                <a:tc gridSpan="4"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ДОХОДЫ (Раздел 1)</a:t>
                      </a:r>
                      <a:endParaRPr lang="ru-RU" sz="1200" b="1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82109">
                <a:tc>
                  <a:txBody>
                    <a:bodyPr/>
                    <a:lstStyle/>
                    <a:p>
                      <a:r>
                        <a:rPr lang="ru-RU" sz="800" b="1" dirty="0" smtClean="0">
                          <a:solidFill>
                            <a:srgbClr val="FF0000"/>
                          </a:solidFill>
                        </a:rPr>
                        <a:t>Членские</a:t>
                      </a:r>
                      <a:r>
                        <a:rPr lang="ru-RU" sz="800" dirty="0" smtClean="0"/>
                        <a:t>, вступительные, целевые, паевые, дополнительные, добровольные взносы, обязательные платежи членов ТСЖ и ТСН, жильцов и собственников (физических лиц), не являющихся членами ТСЖ и ТСН, пожертвования, безвозмездные поступления от вышестоящей организации, учредителей, гранты, целевые поступления от коммерческих и некоммерческих организаций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solidFill>
                            <a:srgbClr val="C00000"/>
                          </a:solidFill>
                        </a:rPr>
                        <a:t>01 </a:t>
                      </a:r>
                    </a:p>
                    <a:p>
                      <a:pPr algn="ctr"/>
                      <a:r>
                        <a:rPr lang="ru-RU" sz="1100" b="1" dirty="0" smtClean="0">
                          <a:solidFill>
                            <a:srgbClr val="C00000"/>
                          </a:solidFill>
                        </a:rPr>
                        <a:t>04</a:t>
                      </a:r>
                      <a:endParaRPr lang="ru-RU" sz="11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6215 </a:t>
                      </a:r>
                    </a:p>
                    <a:p>
                      <a:pPr algn="ctr"/>
                      <a:r>
                        <a:rPr lang="ru-RU" sz="1100" dirty="0" smtClean="0"/>
                        <a:t>(Форма 6 строка 215)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800" dirty="0" smtClean="0"/>
                        <a:t>Взносы, поступившие от членов СНТ, отражаются по строке  01.</a:t>
                      </a:r>
                      <a:r>
                        <a:rPr lang="ru-RU" sz="800" baseline="0" dirty="0" smtClean="0"/>
                        <a:t> И, </a:t>
                      </a:r>
                      <a:r>
                        <a:rPr lang="ru-RU" sz="800" b="1" baseline="0" dirty="0" smtClean="0"/>
                        <a:t>обязательно , их следует так же отразить в строке 04</a:t>
                      </a:r>
                      <a:r>
                        <a:rPr lang="ru-RU" sz="800" baseline="0" dirty="0" smtClean="0"/>
                        <a:t>!</a:t>
                      </a:r>
                      <a:endParaRPr lang="ru-RU" sz="800" dirty="0"/>
                    </a:p>
                  </a:txBody>
                  <a:tcPr/>
                </a:tc>
              </a:tr>
              <a:tr h="318637">
                <a:tc>
                  <a:txBody>
                    <a:bodyPr/>
                    <a:lstStyle/>
                    <a:p>
                      <a:r>
                        <a:rPr lang="ru-RU" sz="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Целевые поступления из бюджетов субъектов Российской Федерации</a:t>
                      </a:r>
                      <a:endParaRPr lang="ru-RU" sz="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100" b="1" kern="1200" dirty="0" smtClean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15</a:t>
                      </a:r>
                      <a:endParaRPr lang="ru-RU" sz="1100" b="1" kern="1200" dirty="0">
                        <a:solidFill>
                          <a:srgbClr val="C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ru-RU" sz="11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Гранты,</a:t>
                      </a:r>
                      <a:r>
                        <a:rPr lang="ru-RU" sz="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поступившие от Министерства сельского хозяйства Красноярского края</a:t>
                      </a:r>
                      <a:endParaRPr lang="ru-RU" sz="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434505">
                <a:tc>
                  <a:txBody>
                    <a:bodyPr/>
                    <a:lstStyle/>
                    <a:p>
                      <a:r>
                        <a:rPr lang="ru-RU" sz="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Итого поступило (сумма строк 01, с 14 по 18, 23, 24, 26, 27, 29, с 35 по 37)</a:t>
                      </a:r>
                      <a:endParaRPr lang="ru-RU" sz="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100" b="1" kern="1200" dirty="0" smtClean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38</a:t>
                      </a:r>
                      <a:endParaRPr lang="ru-RU" sz="1100" b="1" kern="1200" dirty="0">
                        <a:solidFill>
                          <a:srgbClr val="C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6200</a:t>
                      </a:r>
                      <a:r>
                        <a:rPr lang="ru-RU" sz="11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(Форма 6 стр. 200)</a:t>
                      </a:r>
                      <a:endParaRPr lang="ru-RU" sz="11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Отражается общая сумма поступивших денежных средства в течение отчетного года. В ГБО строка 6200.</a:t>
                      </a:r>
                      <a:endParaRPr lang="ru-RU" sz="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260703">
                <a:tc gridSpan="4">
                  <a:txBody>
                    <a:bodyPr/>
                    <a:lstStyle/>
                    <a:p>
                      <a:pPr algn="ctr"/>
                      <a:r>
                        <a:rPr lang="ru-RU" sz="1200" b="1" kern="1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РАСХОДЫ (Раздел 2)</a:t>
                      </a:r>
                      <a:endParaRPr lang="ru-RU" sz="1200" b="1" kern="12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47604">
                <a:tc>
                  <a:txBody>
                    <a:bodyPr/>
                    <a:lstStyle/>
                    <a:p>
                      <a:r>
                        <a:rPr lang="ru-RU" sz="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Текущие расходы – всего (сумма строк 42, 49, 52, 53, 56, с 63 по 68, 82)</a:t>
                      </a:r>
                      <a:endParaRPr lang="ru-RU" sz="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100" b="1" kern="1200" dirty="0" smtClean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41</a:t>
                      </a:r>
                      <a:endParaRPr lang="ru-RU" sz="1100" b="1" kern="1200" dirty="0">
                        <a:solidFill>
                          <a:srgbClr val="C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05538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Оплата труда (сумма строк 50, 51)</a:t>
                      </a:r>
                    </a:p>
                    <a:p>
                      <a:pPr marL="0" algn="l" defTabSz="914400" rtl="0" eaLnBrk="1" latinLnBrk="0" hangingPunct="1"/>
                      <a:r>
                        <a:rPr lang="ru-RU" sz="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Отраховые</a:t>
                      </a:r>
                      <a:r>
                        <a:rPr lang="ru-RU" sz="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взносы на обязательное социальное страхование</a:t>
                      </a:r>
                      <a:endParaRPr lang="ru-RU" sz="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100" b="1" kern="1200" dirty="0" smtClean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49, 50, 52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6321 (Форма 6 стр. 321) либо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4122 (форма 4 стр. 122)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05538">
                <a:tc>
                  <a:txBody>
                    <a:bodyPr/>
                    <a:lstStyle/>
                    <a:p>
                      <a:r>
                        <a:rPr lang="ru-RU" sz="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Оплата услуг сторонних организаций</a:t>
                      </a:r>
                    </a:p>
                    <a:p>
                      <a:r>
                        <a:rPr lang="ru-RU" sz="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          из них: коммунальные услуги </a:t>
                      </a:r>
                      <a:endParaRPr lang="ru-RU" sz="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solidFill>
                            <a:srgbClr val="C00000"/>
                          </a:solidFill>
                        </a:rPr>
                        <a:t>56</a:t>
                      </a:r>
                    </a:p>
                    <a:p>
                      <a:pPr algn="ctr"/>
                      <a:r>
                        <a:rPr lang="ru-RU" sz="1100" b="1" dirty="0" smtClean="0">
                          <a:solidFill>
                            <a:srgbClr val="C00000"/>
                          </a:solidFill>
                        </a:rPr>
                        <a:t>57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4121 </a:t>
                      </a:r>
                    </a:p>
                    <a:p>
                      <a:pPr algn="ctr"/>
                      <a:r>
                        <a:rPr lang="ru-RU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(Форма 4 строка 121)</a:t>
                      </a:r>
                      <a:endParaRPr lang="ru-RU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ru-RU" sz="800" dirty="0" smtClean="0"/>
                        <a:t>Отражаются расходы</a:t>
                      </a:r>
                      <a:r>
                        <a:rPr lang="ru-RU" sz="800" baseline="0" dirty="0" smtClean="0"/>
                        <a:t> </a:t>
                      </a:r>
                      <a:r>
                        <a:rPr lang="ru-RU" sz="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з</a:t>
                      </a:r>
                      <a:r>
                        <a:rPr lang="ru-RU" sz="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а электроэнергию, вывоз мусора, отсыпку дорог, чистку снега,</a:t>
                      </a:r>
                      <a:r>
                        <a:rPr lang="ru-RU" sz="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проч.</a:t>
                      </a:r>
                      <a:endParaRPr lang="ru-RU" sz="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666241">
                <a:tc>
                  <a:txBody>
                    <a:bodyPr/>
                    <a:lstStyle/>
                    <a:p>
                      <a:r>
                        <a:rPr lang="ru-RU" sz="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Из строки 41:</a:t>
                      </a:r>
                    </a:p>
                    <a:p>
                      <a:r>
                        <a:rPr lang="ru-RU" sz="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текущие расходы  по основному виду деятельности</a:t>
                      </a:r>
                      <a:endParaRPr lang="ru-RU" sz="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kern="1200" dirty="0" smtClean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83</a:t>
                      </a:r>
                      <a:endParaRPr lang="ru-RU" sz="1100" b="1" kern="1200" dirty="0">
                        <a:solidFill>
                          <a:srgbClr val="C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Из стр.41 следует выделить в стр. 83 сумму расходов по основному виду деятельности (обычно, она равна сумме </a:t>
                      </a:r>
                    </a:p>
                    <a:p>
                      <a:pPr marL="0" algn="l" defTabSz="914400" rtl="0" eaLnBrk="1" latinLnBrk="0" hangingPunct="1"/>
                      <a:r>
                        <a:rPr lang="ru-RU" sz="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из стр. 41, при отсутствии дополнительных видов деятельности)</a:t>
                      </a:r>
                      <a:endParaRPr lang="ru-RU" sz="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513431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Текущие расходы на содержание и обслуживание организации (административные и общехозяйственные расходы)</a:t>
                      </a:r>
                      <a:endParaRPr lang="ru-RU" sz="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kern="1200" dirty="0" smtClean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84</a:t>
                      </a:r>
                      <a:endParaRPr lang="ru-RU" sz="1100" b="1" kern="1200" dirty="0">
                        <a:solidFill>
                          <a:srgbClr val="C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6320 (Форма 6 стр. 320)</a:t>
                      </a:r>
                    </a:p>
                    <a:p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Из стр.41 следует выделить в стр. 84 сумму расходов на административные и общехозяйственные расходы(обычно, она равна стр. 41, при отсутствии дополнительных видов деятельности)</a:t>
                      </a:r>
                      <a:endParaRPr lang="ru-RU" dirty="0"/>
                    </a:p>
                  </a:txBody>
                  <a:tcPr/>
                </a:tc>
              </a:tr>
              <a:tr h="137999">
                <a:tc gridSpan="4"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Численность (Раздел 3)</a:t>
                      </a:r>
                      <a:endParaRPr lang="ru-RU" sz="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sz="1100" b="1" kern="1200" dirty="0">
                        <a:solidFill>
                          <a:srgbClr val="C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11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dirty="0"/>
                    </a:p>
                  </a:txBody>
                  <a:tcPr/>
                </a:tc>
              </a:tr>
              <a:tr h="137999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-Среднесписочная  численность работников (за исключением внешних совместителей),</a:t>
                      </a:r>
                    </a:p>
                    <a:p>
                      <a:pPr marL="0" algn="l" defTabSz="914400" rtl="0" eaLnBrk="1" latinLnBrk="0" hangingPunct="1"/>
                      <a:r>
                        <a:rPr lang="ru-RU" sz="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-Средняя численность внешних совместителей,</a:t>
                      </a:r>
                    </a:p>
                    <a:p>
                      <a:pPr marL="0" algn="l" defTabSz="914400" rtl="0" eaLnBrk="1" latinLnBrk="0" hangingPunct="1"/>
                      <a:r>
                        <a:rPr lang="ru-RU" sz="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-Средняя численность работников, привлеченных по договорам гражданско-правового характера,</a:t>
                      </a:r>
                    </a:p>
                    <a:p>
                      <a:pPr marL="0" algn="l" defTabSz="914400" rtl="0" eaLnBrk="1" latinLnBrk="0" hangingPunct="1"/>
                      <a:r>
                        <a:rPr lang="ru-RU" sz="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-Средняя численность добровольцев (волонтеров)</a:t>
                      </a:r>
                      <a:endParaRPr lang="ru-RU" sz="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100" b="1" kern="1200" dirty="0" smtClean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94-97</a:t>
                      </a:r>
                      <a:endParaRPr lang="ru-RU" sz="1100" b="1" kern="1200" dirty="0">
                        <a:solidFill>
                          <a:srgbClr val="C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Данные должны</a:t>
                      </a:r>
                      <a:r>
                        <a:rPr lang="ru-RU" sz="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быть сопоставимы с данными формы № 1-Т.</a:t>
                      </a:r>
                    </a:p>
                    <a:p>
                      <a:pPr algn="ctr"/>
                      <a:r>
                        <a:rPr lang="ru-RU" sz="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Среднесписочная численность работников за год исчисляется путем суммирования списочной численности работников за каждый календарный день года и деления полученной суммы на число календарных дней года.</a:t>
                      </a:r>
                      <a:endParaRPr lang="ru-RU" sz="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Председателя, </a:t>
                      </a:r>
                      <a:r>
                        <a:rPr lang="ru-RU" sz="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казначея,бухгалтера,электрика,проч</a:t>
                      </a:r>
                      <a:r>
                        <a:rPr lang="ru-RU" sz="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 </a:t>
                      </a:r>
                      <a:r>
                        <a:rPr lang="ru-RU" sz="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отразить либо в 94, либо в 95.</a:t>
                      </a:r>
                    </a:p>
                    <a:p>
                      <a:pPr algn="ctr"/>
                      <a:r>
                        <a:rPr lang="ru-RU" sz="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Подрядных</a:t>
                      </a:r>
                      <a:r>
                        <a:rPr lang="ru-RU" sz="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работников отразить в 96.</a:t>
                      </a:r>
                    </a:p>
                    <a:p>
                      <a:pPr algn="ctr"/>
                      <a:r>
                        <a:rPr lang="ru-RU" sz="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При </a:t>
                      </a:r>
                      <a:r>
                        <a:rPr lang="ru-RU" sz="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отсутствии начисления вознаграждения (не заполнены строки 49,50,52) всех вышеперечисленных работников отразить по стр. 97, как добровольцев.</a:t>
                      </a:r>
                    </a:p>
                    <a:p>
                      <a:pPr algn="ctr"/>
                      <a:endParaRPr lang="ru-RU" sz="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323528" y="6642556"/>
            <a:ext cx="619268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" dirty="0" smtClean="0"/>
              <a:t>*-наиболее часто встречающиеся строки, заполненные СНТ. Возможно более расширенное заполнение.</a:t>
            </a:r>
            <a:endParaRPr lang="ru-RU" sz="800" dirty="0"/>
          </a:p>
        </p:txBody>
      </p:sp>
    </p:spTree>
    <p:extLst>
      <p:ext uri="{BB962C8B-B14F-4D97-AF65-F5344CB8AC3E}">
        <p14:creationId xmlns:p14="http://schemas.microsoft.com/office/powerpoint/2010/main" val="2657215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6081497"/>
              </p:ext>
            </p:extLst>
          </p:nvPr>
        </p:nvGraphicFramePr>
        <p:xfrm>
          <a:off x="107504" y="328550"/>
          <a:ext cx="8856984" cy="63310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71948"/>
                <a:gridCol w="3785036"/>
              </a:tblGrid>
              <a:tr h="148122"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chemeClr val="tx1"/>
                          </a:solidFill>
                        </a:rPr>
                        <a:t>ВОПРОС</a:t>
                      </a:r>
                      <a:endParaRPr lang="ru-RU" sz="1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ОТВЕТ</a:t>
                      </a:r>
                      <a:endParaRPr lang="ru-RU" sz="10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23617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0" dirty="0" smtClean="0">
                          <a:solidFill>
                            <a:schemeClr val="tx1"/>
                          </a:solidFill>
                        </a:rPr>
                        <a:t>Если в садоводческом товариществе </a:t>
                      </a:r>
                      <a:r>
                        <a:rPr lang="ru-RU" sz="1000" b="1" dirty="0" smtClean="0">
                          <a:solidFill>
                            <a:srgbClr val="0070C0"/>
                          </a:solidFill>
                        </a:rPr>
                        <a:t>отсыпали дорогу</a:t>
                      </a:r>
                      <a:r>
                        <a:rPr lang="ru-RU" sz="1000" b="0" dirty="0" smtClean="0">
                          <a:solidFill>
                            <a:schemeClr val="tx1"/>
                          </a:solidFill>
                        </a:rPr>
                        <a:t>, привлекая физ. лицо со стороны, в какой строке отражать эту сумму?</a:t>
                      </a:r>
                      <a:endParaRPr lang="ru-RU" sz="1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В </a:t>
                      </a:r>
                      <a:r>
                        <a:rPr lang="ru-RU" sz="1000" b="1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стр. 56 </a:t>
                      </a:r>
                      <a:r>
                        <a:rPr lang="ru-RU" sz="1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без расшифровки</a:t>
                      </a:r>
                    </a:p>
                    <a:p>
                      <a:endParaRPr lang="ru-RU" sz="10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236177">
                <a:tc>
                  <a:txBody>
                    <a:bodyPr/>
                    <a:lstStyle/>
                    <a:p>
                      <a:r>
                        <a:rPr lang="ru-RU" sz="1000" b="0" dirty="0" smtClean="0">
                          <a:solidFill>
                            <a:schemeClr val="tx1"/>
                          </a:solidFill>
                        </a:rPr>
                        <a:t>По какой строке следует отразить </a:t>
                      </a:r>
                      <a:r>
                        <a:rPr lang="ru-RU" sz="1000" b="1" dirty="0" smtClean="0">
                          <a:solidFill>
                            <a:srgbClr val="0070C0"/>
                          </a:solidFill>
                        </a:rPr>
                        <a:t>пожертвования от ИП</a:t>
                      </a:r>
                      <a:r>
                        <a:rPr lang="ru-RU" sz="1000" b="0" dirty="0" smtClean="0">
                          <a:solidFill>
                            <a:schemeClr val="tx1"/>
                          </a:solidFill>
                        </a:rPr>
                        <a:t>?</a:t>
                      </a:r>
                      <a:endParaRPr lang="ru-RU" sz="1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b="1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В стр. 04</a:t>
                      </a:r>
                      <a:r>
                        <a:rPr lang="ru-RU" sz="1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,</a:t>
                      </a:r>
                      <a:r>
                        <a:rPr lang="ru-RU" sz="10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и, соответственно, </a:t>
                      </a:r>
                      <a:r>
                        <a:rPr lang="ru-RU" sz="1000" b="1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в стр. 01 </a:t>
                      </a:r>
                      <a:r>
                        <a:rPr lang="ru-RU" sz="1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(считаем, что ИП - это физ. лицо)</a:t>
                      </a:r>
                      <a:endParaRPr lang="ru-RU" sz="10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383625">
                <a:tc>
                  <a:txBody>
                    <a:bodyPr/>
                    <a:lstStyle/>
                    <a:p>
                      <a:r>
                        <a:rPr lang="ru-RU" sz="1000" b="0" dirty="0" smtClean="0">
                          <a:solidFill>
                            <a:schemeClr val="tx1"/>
                          </a:solidFill>
                        </a:rPr>
                        <a:t>СНТ расчётного счёта не имеет.</a:t>
                      </a:r>
                      <a:r>
                        <a:rPr lang="ru-RU" sz="10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sz="1000" b="0" dirty="0" smtClean="0">
                          <a:solidFill>
                            <a:schemeClr val="tx1"/>
                          </a:solidFill>
                        </a:rPr>
                        <a:t>Оплачивают </a:t>
                      </a:r>
                      <a:r>
                        <a:rPr lang="ru-RU" sz="1000" b="1" dirty="0" smtClean="0">
                          <a:solidFill>
                            <a:srgbClr val="0070C0"/>
                          </a:solidFill>
                        </a:rPr>
                        <a:t>эл. энергию и земельный налог</a:t>
                      </a:r>
                      <a:r>
                        <a:rPr lang="ru-RU" sz="1000" b="0" dirty="0" smtClean="0">
                          <a:solidFill>
                            <a:schemeClr val="tx1"/>
                          </a:solidFill>
                        </a:rPr>
                        <a:t> наличными средствами. Отражаются ли эти суммы в ф.1-НКО?</a:t>
                      </a:r>
                      <a:endParaRPr lang="ru-RU" sz="1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Отражаются. </a:t>
                      </a:r>
                      <a:r>
                        <a:rPr lang="ru-RU" sz="1000" b="1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ЭЭ в стр. 56, налог  - в 65</a:t>
                      </a:r>
                      <a:endParaRPr lang="ru-RU" sz="1000" b="1" kern="1200" dirty="0">
                        <a:solidFill>
                          <a:srgbClr val="0070C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839994">
                <a:tc>
                  <a:txBody>
                    <a:bodyPr/>
                    <a:lstStyle/>
                    <a:p>
                      <a:r>
                        <a:rPr lang="ru-RU" sz="1000" b="0" dirty="0" smtClean="0">
                          <a:solidFill>
                            <a:schemeClr val="tx1"/>
                          </a:solidFill>
                        </a:rPr>
                        <a:t>Если организация в строке 01 показывает суммы- </a:t>
                      </a:r>
                      <a:r>
                        <a:rPr lang="ru-RU" sz="1000" b="1" dirty="0" smtClean="0">
                          <a:solidFill>
                            <a:srgbClr val="0070C0"/>
                          </a:solidFill>
                        </a:rPr>
                        <a:t>членские взносы, поступившие от других </a:t>
                      </a:r>
                      <a:r>
                        <a:rPr lang="ru-RU" sz="1000" b="1" dirty="0" err="1" smtClean="0">
                          <a:solidFill>
                            <a:srgbClr val="0070C0"/>
                          </a:solidFill>
                        </a:rPr>
                        <a:t>юр.лиц</a:t>
                      </a:r>
                      <a:r>
                        <a:rPr lang="ru-RU" sz="1000" b="0" dirty="0" smtClean="0">
                          <a:solidFill>
                            <a:schemeClr val="tx1"/>
                          </a:solidFill>
                        </a:rPr>
                        <a:t>, то в каких строках эти суммы должны дублироваться:  в строке 08 (если поступление от российских некоммерческих организаций) и в </a:t>
                      </a:r>
                      <a:r>
                        <a:rPr lang="ru-RU" sz="1000" b="1" dirty="0" smtClean="0">
                          <a:solidFill>
                            <a:srgbClr val="0070C0"/>
                          </a:solidFill>
                        </a:rPr>
                        <a:t>строке 11 (если поступление от российских коммерческих организаций)</a:t>
                      </a:r>
                      <a:r>
                        <a:rPr lang="ru-RU" sz="1000" b="0" dirty="0" smtClean="0">
                          <a:solidFill>
                            <a:schemeClr val="tx1"/>
                          </a:solidFill>
                        </a:rPr>
                        <a:t>?   ТСЖ и СНТ поступившие от </a:t>
                      </a:r>
                      <a:r>
                        <a:rPr lang="ru-RU" sz="1000" b="1" dirty="0" smtClean="0">
                          <a:solidFill>
                            <a:srgbClr val="0070C0"/>
                          </a:solidFill>
                        </a:rPr>
                        <a:t>физлиц</a:t>
                      </a:r>
                      <a:r>
                        <a:rPr lang="ru-RU" sz="1000" b="0" dirty="0" smtClean="0">
                          <a:solidFill>
                            <a:schemeClr val="tx1"/>
                          </a:solidFill>
                        </a:rPr>
                        <a:t> взносы указывают </a:t>
                      </a:r>
                      <a:r>
                        <a:rPr lang="ru-RU" sz="1000" b="1" dirty="0" smtClean="0">
                          <a:solidFill>
                            <a:srgbClr val="0070C0"/>
                          </a:solidFill>
                        </a:rPr>
                        <a:t>и в стр.01 и в стр. 04?</a:t>
                      </a:r>
                      <a:r>
                        <a:rPr lang="ru-RU" sz="1000" b="0" dirty="0" smtClean="0">
                          <a:solidFill>
                            <a:schemeClr val="tx1"/>
                          </a:solidFill>
                        </a:rPr>
                        <a:t>  </a:t>
                      </a:r>
                      <a:endParaRPr lang="ru-RU" sz="1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Конечно. Аналогично физ. лицам и т.д., </a:t>
                      </a:r>
                      <a:r>
                        <a:rPr lang="ru-RU" sz="1000" b="1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строка 01 должна быть</a:t>
                      </a:r>
                      <a:r>
                        <a:rPr lang="ru-RU" sz="1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, по возможности, </a:t>
                      </a:r>
                      <a:r>
                        <a:rPr lang="ru-RU" sz="1000" b="1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расшифрована</a:t>
                      </a:r>
                      <a:endParaRPr lang="ru-RU" sz="1000" b="1" kern="1200" dirty="0">
                        <a:solidFill>
                          <a:srgbClr val="0070C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826269">
                <a:tc>
                  <a:txBody>
                    <a:bodyPr/>
                    <a:lstStyle/>
                    <a:p>
                      <a:r>
                        <a:rPr lang="ru-RU" sz="1000" b="0" dirty="0" smtClean="0">
                          <a:solidFill>
                            <a:schemeClr val="tx1"/>
                          </a:solidFill>
                        </a:rPr>
                        <a:t>Где отразить </a:t>
                      </a:r>
                      <a:r>
                        <a:rPr lang="ru-RU" sz="1000" b="1" dirty="0" smtClean="0">
                          <a:solidFill>
                            <a:srgbClr val="0070C0"/>
                          </a:solidFill>
                        </a:rPr>
                        <a:t>расходы по ликвидации последствий пожара </a:t>
                      </a:r>
                      <a:r>
                        <a:rPr lang="ru-RU" sz="1000" b="0" dirty="0" smtClean="0">
                          <a:solidFill>
                            <a:schemeClr val="tx1"/>
                          </a:solidFill>
                        </a:rPr>
                        <a:t>в </a:t>
                      </a:r>
                      <a:r>
                        <a:rPr lang="ru-RU" sz="1000" b="0" dirty="0" smtClean="0">
                          <a:solidFill>
                            <a:schemeClr val="tx1"/>
                          </a:solidFill>
                        </a:rPr>
                        <a:t>СНТ?</a:t>
                      </a:r>
                      <a:endParaRPr lang="ru-RU" sz="1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В зависимости от проведенных работ и кто их выполнял, какие были виды работ.  Если </a:t>
                      </a:r>
                      <a:r>
                        <a:rPr lang="ru-RU" sz="1000" b="1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кого-то нанимали </a:t>
                      </a:r>
                      <a:r>
                        <a:rPr lang="ru-RU" sz="1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– то оплата услуг сторонних организаций (</a:t>
                      </a:r>
                      <a:r>
                        <a:rPr lang="ru-RU" sz="1000" b="1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стр. 56</a:t>
                      </a:r>
                      <a:r>
                        <a:rPr lang="ru-RU" sz="1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). Если </a:t>
                      </a:r>
                      <a:r>
                        <a:rPr lang="ru-RU" sz="1000" b="1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своими силами </a:t>
                      </a:r>
                      <a:r>
                        <a:rPr lang="ru-RU" sz="1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– то по элементам затрат материальных оборотных активов и оплаты труда (</a:t>
                      </a:r>
                      <a:r>
                        <a:rPr lang="ru-RU" sz="1000" b="1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стр. 42 -49</a:t>
                      </a:r>
                      <a:r>
                        <a:rPr lang="ru-RU" sz="1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) </a:t>
                      </a:r>
                      <a:endParaRPr lang="ru-RU" sz="10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20074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0" dirty="0" smtClean="0">
                          <a:solidFill>
                            <a:schemeClr val="tx1"/>
                          </a:solidFill>
                        </a:rPr>
                        <a:t>Где отразить </a:t>
                      </a:r>
                      <a:r>
                        <a:rPr lang="ru-RU" sz="1000" b="1" dirty="0" smtClean="0">
                          <a:solidFill>
                            <a:srgbClr val="0070C0"/>
                          </a:solidFill>
                        </a:rPr>
                        <a:t>материальную помощь членам СНТ по возмещению ущерба от </a:t>
                      </a:r>
                      <a:r>
                        <a:rPr lang="ru-RU" sz="1000" b="1" dirty="0" smtClean="0">
                          <a:solidFill>
                            <a:srgbClr val="0070C0"/>
                          </a:solidFill>
                        </a:rPr>
                        <a:t>пожара?</a:t>
                      </a:r>
                      <a:endParaRPr lang="ru-RU" sz="1000" b="1" dirty="0" smtClean="0">
                        <a:solidFill>
                          <a:srgbClr val="0070C0"/>
                        </a:solidFill>
                      </a:endParaRPr>
                    </a:p>
                    <a:p>
                      <a:endParaRPr lang="ru-RU" sz="1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Стр. 51</a:t>
                      </a:r>
                    </a:p>
                    <a:p>
                      <a:endParaRPr lang="ru-RU" sz="10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200744">
                <a:tc>
                  <a:txBody>
                    <a:bodyPr/>
                    <a:lstStyle/>
                    <a:p>
                      <a:r>
                        <a:rPr lang="ru-RU" sz="1000" b="0" dirty="0" smtClean="0">
                          <a:solidFill>
                            <a:schemeClr val="tx1"/>
                          </a:solidFill>
                        </a:rPr>
                        <a:t>Где отразить </a:t>
                      </a:r>
                      <a:r>
                        <a:rPr lang="ru-RU" sz="1000" b="1" dirty="0" smtClean="0">
                          <a:solidFill>
                            <a:srgbClr val="0070C0"/>
                          </a:solidFill>
                        </a:rPr>
                        <a:t>возмещение расходов по замене электропроводов</a:t>
                      </a:r>
                      <a:r>
                        <a:rPr lang="ru-RU" sz="1000" b="0" dirty="0" smtClean="0">
                          <a:solidFill>
                            <a:schemeClr val="tx1"/>
                          </a:solidFill>
                        </a:rPr>
                        <a:t> в </a:t>
                      </a:r>
                      <a:r>
                        <a:rPr lang="ru-RU" sz="1000" b="0" dirty="0" smtClean="0">
                          <a:solidFill>
                            <a:schemeClr val="tx1"/>
                          </a:solidFill>
                        </a:rPr>
                        <a:t>СНТ?</a:t>
                      </a:r>
                      <a:endParaRPr lang="ru-RU" sz="1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Стр. 58</a:t>
                      </a:r>
                      <a:endParaRPr lang="ru-RU" sz="1000" b="1" kern="1200" dirty="0">
                        <a:solidFill>
                          <a:srgbClr val="0070C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531173">
                <a:tc>
                  <a:txBody>
                    <a:bodyPr/>
                    <a:lstStyle/>
                    <a:p>
                      <a:r>
                        <a:rPr lang="ru-RU" sz="1000" b="0" dirty="0" smtClean="0">
                          <a:solidFill>
                            <a:schemeClr val="tx1"/>
                          </a:solidFill>
                        </a:rPr>
                        <a:t>Если в</a:t>
                      </a:r>
                      <a:r>
                        <a:rPr lang="ru-RU" sz="10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sz="1000" b="0" dirty="0" smtClean="0">
                          <a:solidFill>
                            <a:schemeClr val="tx1"/>
                          </a:solidFill>
                        </a:rPr>
                        <a:t>СНТ, ТСЖ</a:t>
                      </a:r>
                      <a:r>
                        <a:rPr lang="ru-RU" sz="10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sz="1000" b="0" dirty="0" smtClean="0">
                          <a:solidFill>
                            <a:schemeClr val="tx1"/>
                          </a:solidFill>
                        </a:rPr>
                        <a:t> если </a:t>
                      </a:r>
                      <a:r>
                        <a:rPr lang="ru-RU" sz="1000" b="1" dirty="0" smtClean="0">
                          <a:solidFill>
                            <a:srgbClr val="0070C0"/>
                          </a:solidFill>
                        </a:rPr>
                        <a:t>баланс за 2023 нулевой </a:t>
                      </a:r>
                      <a:r>
                        <a:rPr lang="ru-RU" sz="1000" b="0" dirty="0" smtClean="0">
                          <a:solidFill>
                            <a:schemeClr val="tx1"/>
                          </a:solidFill>
                        </a:rPr>
                        <a:t>(отчет прислан только с  заполненным титульным листом). А именно численность добровольцев заполнять стр. 97 или оставить так?</a:t>
                      </a:r>
                      <a:endParaRPr lang="ru-RU" sz="1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Пустой отчёт допускается. Но, по логике : в СНТ должен быть, как минимум,</a:t>
                      </a:r>
                      <a:r>
                        <a:rPr lang="ru-RU" sz="10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председатель или бухгалтер, и если они не получают ЗП - </a:t>
                      </a:r>
                      <a:r>
                        <a:rPr lang="ru-RU" sz="1000" b="1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то работают на добровольных началах</a:t>
                      </a:r>
                      <a:endParaRPr lang="ru-RU" sz="1000" b="1" kern="1200" dirty="0">
                        <a:solidFill>
                          <a:srgbClr val="0070C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405190">
                <a:tc>
                  <a:txBody>
                    <a:bodyPr/>
                    <a:lstStyle/>
                    <a:p>
                      <a:r>
                        <a:rPr lang="ru-RU" sz="1000" b="0" dirty="0" smtClean="0">
                          <a:solidFill>
                            <a:schemeClr val="tx1"/>
                          </a:solidFill>
                        </a:rPr>
                        <a:t>СНТ </a:t>
                      </a:r>
                      <a:r>
                        <a:rPr lang="ru-RU" sz="1000" b="1" dirty="0" smtClean="0">
                          <a:solidFill>
                            <a:srgbClr val="0070C0"/>
                          </a:solidFill>
                        </a:rPr>
                        <a:t>собирают деньги за электроэнергию</a:t>
                      </a:r>
                      <a:r>
                        <a:rPr lang="ru-RU" sz="1000" b="0" dirty="0" smtClean="0">
                          <a:solidFill>
                            <a:schemeClr val="tx1"/>
                          </a:solidFill>
                        </a:rPr>
                        <a:t>, в какой строке указываются такие поступления?</a:t>
                      </a:r>
                      <a:endParaRPr lang="ru-RU" sz="1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Стр. </a:t>
                      </a:r>
                      <a:r>
                        <a:rPr lang="ru-RU" sz="1000" b="1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04</a:t>
                      </a:r>
                      <a:r>
                        <a:rPr lang="ru-RU" sz="1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, и соответственно </a:t>
                      </a:r>
                      <a:r>
                        <a:rPr lang="ru-RU" sz="1000" b="1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01 – членские взносы</a:t>
                      </a:r>
                      <a:r>
                        <a:rPr lang="ru-RU" sz="1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ru-RU" sz="10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274021">
                <a:tc>
                  <a:txBody>
                    <a:bodyPr/>
                    <a:lstStyle/>
                    <a:p>
                      <a:r>
                        <a:rPr lang="ru-RU" sz="1000" b="0" dirty="0" smtClean="0">
                          <a:solidFill>
                            <a:schemeClr val="tx1"/>
                          </a:solidFill>
                        </a:rPr>
                        <a:t>Где отразить </a:t>
                      </a:r>
                      <a:r>
                        <a:rPr lang="ru-RU" sz="1000" b="1" dirty="0" smtClean="0">
                          <a:solidFill>
                            <a:srgbClr val="0070C0"/>
                          </a:solidFill>
                        </a:rPr>
                        <a:t>расходы на услуги банка</a:t>
                      </a:r>
                      <a:r>
                        <a:rPr lang="ru-RU" sz="1000" b="0" dirty="0" smtClean="0">
                          <a:solidFill>
                            <a:schemeClr val="tx1"/>
                          </a:solidFill>
                        </a:rPr>
                        <a:t>?</a:t>
                      </a:r>
                      <a:endParaRPr lang="ru-RU" sz="1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В </a:t>
                      </a:r>
                      <a:r>
                        <a:rPr lang="ru-RU" sz="1000" b="1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стр. 56</a:t>
                      </a:r>
                      <a:r>
                        <a:rPr lang="ru-RU" sz="1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. без расшифровки</a:t>
                      </a:r>
                      <a:endParaRPr lang="ru-RU" sz="10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531173">
                <a:tc>
                  <a:txBody>
                    <a:bodyPr/>
                    <a:lstStyle/>
                    <a:p>
                      <a:r>
                        <a:rPr lang="ru-RU" sz="1000" b="0" dirty="0" smtClean="0">
                          <a:solidFill>
                            <a:schemeClr val="tx1"/>
                          </a:solidFill>
                        </a:rPr>
                        <a:t> Организация заполняет в отчете 1 и 2 разделы, но </a:t>
                      </a:r>
                      <a:r>
                        <a:rPr lang="ru-RU" sz="1000" b="1" dirty="0" smtClean="0">
                          <a:solidFill>
                            <a:srgbClr val="0070C0"/>
                          </a:solidFill>
                        </a:rPr>
                        <a:t>численности и зарплаты нет</a:t>
                      </a:r>
                      <a:r>
                        <a:rPr lang="ru-RU" sz="1000" b="0" dirty="0" smtClean="0">
                          <a:solidFill>
                            <a:schemeClr val="tx1"/>
                          </a:solidFill>
                        </a:rPr>
                        <a:t>. Должна ли организация в таком случае заполнить </a:t>
                      </a:r>
                      <a:r>
                        <a:rPr lang="ru-RU" sz="1000" b="1" dirty="0" smtClean="0">
                          <a:solidFill>
                            <a:srgbClr val="0070C0"/>
                          </a:solidFill>
                        </a:rPr>
                        <a:t>стр. 97 или можно раздел 3 не </a:t>
                      </a:r>
                      <a:r>
                        <a:rPr lang="ru-RU" sz="1000" b="1" dirty="0" smtClean="0">
                          <a:solidFill>
                            <a:srgbClr val="0070C0"/>
                          </a:solidFill>
                        </a:rPr>
                        <a:t>заполнять</a:t>
                      </a:r>
                      <a:r>
                        <a:rPr lang="ru-RU" sz="1000" b="0" dirty="0" smtClean="0">
                          <a:solidFill>
                            <a:schemeClr val="tx1"/>
                          </a:solidFill>
                        </a:rPr>
                        <a:t>?</a:t>
                      </a:r>
                      <a:endParaRPr lang="ru-RU" sz="1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Если в организации </a:t>
                      </a:r>
                      <a:r>
                        <a:rPr lang="ru-RU" sz="1000" b="1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были добровольцы</a:t>
                      </a:r>
                      <a:r>
                        <a:rPr lang="ru-RU" sz="1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, значит </a:t>
                      </a:r>
                      <a:r>
                        <a:rPr lang="ru-RU" sz="1000" b="1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заполнять стр. 97</a:t>
                      </a:r>
                      <a:r>
                        <a:rPr lang="ru-RU" sz="1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. Если нет – соответственно ничего не заполнять.</a:t>
                      </a:r>
                      <a:endParaRPr lang="ru-RU" sz="10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167725">
                <a:tc>
                  <a:txBody>
                    <a:bodyPr/>
                    <a:lstStyle/>
                    <a:p>
                      <a:r>
                        <a:rPr lang="ru-RU" sz="1000" b="0" dirty="0" smtClean="0">
                          <a:solidFill>
                            <a:schemeClr val="tx1"/>
                          </a:solidFill>
                        </a:rPr>
                        <a:t>Можно ли включить в </a:t>
                      </a:r>
                      <a:r>
                        <a:rPr lang="ru-RU" sz="1000" b="1" dirty="0" smtClean="0">
                          <a:solidFill>
                            <a:srgbClr val="0070C0"/>
                          </a:solidFill>
                        </a:rPr>
                        <a:t>строку 82 аренду (лизинг) трактора </a:t>
                      </a:r>
                      <a:r>
                        <a:rPr lang="ru-RU" sz="1000" b="0" dirty="0" smtClean="0">
                          <a:solidFill>
                            <a:schemeClr val="tx1"/>
                          </a:solidFill>
                        </a:rPr>
                        <a:t>на год?</a:t>
                      </a:r>
                      <a:endParaRPr lang="ru-RU" sz="1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Нет, это </a:t>
                      </a:r>
                      <a:r>
                        <a:rPr lang="ru-RU" sz="1000" b="1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стр. 55 </a:t>
                      </a:r>
                      <a:endParaRPr lang="ru-RU" sz="1000" b="1" kern="1200" dirty="0">
                        <a:solidFill>
                          <a:srgbClr val="0070C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167725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solidFill>
                            <a:srgbClr val="0070C0"/>
                          </a:solidFill>
                        </a:rPr>
                        <a:t>Председатель СНТ, ТСН получает вознаграждение без официального оформления </a:t>
                      </a:r>
                      <a:r>
                        <a:rPr lang="ru-RU" sz="1000" b="0" dirty="0" smtClean="0">
                          <a:solidFill>
                            <a:schemeClr val="tx1"/>
                          </a:solidFill>
                        </a:rPr>
                        <a:t>(без договора и отчислений). В какой строчке указывать председателя ?</a:t>
                      </a:r>
                      <a:endParaRPr lang="ru-RU" sz="1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В зависимости от заполнения стр. 49. </a:t>
                      </a:r>
                      <a:r>
                        <a:rPr lang="ru-RU" sz="1000" b="1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Если</a:t>
                      </a:r>
                      <a:r>
                        <a:rPr lang="ru-RU" sz="1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указано</a:t>
                      </a:r>
                      <a:r>
                        <a:rPr lang="ru-RU" sz="10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данное </a:t>
                      </a:r>
                      <a:r>
                        <a:rPr lang="ru-RU" sz="1000" b="1" kern="1200" baseline="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вознаграждение </a:t>
                      </a:r>
                      <a:r>
                        <a:rPr lang="ru-RU" sz="1000" b="1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 по стр. 49</a:t>
                      </a:r>
                      <a:r>
                        <a:rPr lang="ru-RU" sz="1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, то председателя поставить </a:t>
                      </a:r>
                      <a:r>
                        <a:rPr lang="ru-RU" sz="1000" b="1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в</a:t>
                      </a:r>
                      <a:r>
                        <a:rPr lang="ru-RU" sz="1000" b="1" kern="1200" baseline="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 стр. 94</a:t>
                      </a:r>
                      <a:r>
                        <a:rPr lang="ru-RU" sz="10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ru-RU" sz="1000" b="1" kern="1200" baseline="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если стр. 49 не заполнена</a:t>
                      </a:r>
                      <a:r>
                        <a:rPr lang="ru-RU" sz="10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, то в </a:t>
                      </a:r>
                      <a:r>
                        <a:rPr lang="ru-RU" sz="1000" b="1" kern="1200" baseline="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стр. 97</a:t>
                      </a:r>
                      <a:endParaRPr lang="ru-RU" sz="1000" b="1" kern="1200" dirty="0">
                        <a:solidFill>
                          <a:srgbClr val="0070C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79512" y="-91282"/>
            <a:ext cx="8640960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/>
              <a:t>Вопросы, возникающие при заполнении формы № </a:t>
            </a:r>
            <a:r>
              <a:rPr lang="ru-RU" sz="1400" b="1" dirty="0" smtClean="0"/>
              <a:t>1-НКО </a:t>
            </a:r>
          </a:p>
          <a:p>
            <a:pPr algn="ctr"/>
            <a:r>
              <a:rPr lang="ru-RU" sz="900" b="1" dirty="0" smtClean="0"/>
              <a:t>(при возникновении вопросов, звоните по телефонам: </a:t>
            </a:r>
            <a:r>
              <a:rPr lang="ru-RU" sz="900" b="1" u="sng" dirty="0" smtClean="0">
                <a:solidFill>
                  <a:srgbClr val="C00000"/>
                </a:solidFill>
              </a:rPr>
              <a:t>201-02-97, 213-93-60 доб. 5020, 213-93-60 доб. 3420 </a:t>
            </a:r>
            <a:r>
              <a:rPr lang="ru-RU" sz="900" b="1" dirty="0" smtClean="0"/>
              <a:t>)</a:t>
            </a:r>
            <a:endParaRPr lang="ru-RU" sz="900" b="1" dirty="0"/>
          </a:p>
        </p:txBody>
      </p:sp>
    </p:spTree>
    <p:extLst>
      <p:ext uri="{BB962C8B-B14F-4D97-AF65-F5344CB8AC3E}">
        <p14:creationId xmlns:p14="http://schemas.microsoft.com/office/powerpoint/2010/main" val="1924779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773</TotalTime>
  <Words>1033</Words>
  <Application>Microsoft Office PowerPoint</Application>
  <PresentationFormat>Экран (4:3)</PresentationFormat>
  <Paragraphs>87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Заполнение формы № 1-НКО «Сведения о некоммерческой организации»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Заполнение формы № 1-НКО «Сведения о некоммерческой организации»</dc:title>
  <dc:creator>Морозова Елена Николаевна</dc:creator>
  <cp:lastModifiedBy>Морозова Елена Николаевна</cp:lastModifiedBy>
  <cp:revision>33</cp:revision>
  <cp:lastPrinted>2024-04-23T06:14:08Z</cp:lastPrinted>
  <dcterms:created xsi:type="dcterms:W3CDTF">2024-04-15T04:17:02Z</dcterms:created>
  <dcterms:modified xsi:type="dcterms:W3CDTF">2024-04-23T10:30:57Z</dcterms:modified>
</cp:coreProperties>
</file>