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embeddings/oleObject1.bin" ContentType="application/vnd.openxmlformats-officedocument.oleObject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6.jpeg" ContentType="image/jpeg"/>
  <Override PartName="/ppt/media/image5.wmf" ContentType="image/x-wmf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12344400" cy="731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63769AD-D73B-4FF1-900D-A99FD4443DEF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3305160" y="488880"/>
            <a:ext cx="5706720" cy="320976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4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6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BD4903-B9EB-475A-96A4-1622E279E4E0}" type="slidenum">
              <a:rPr b="0" lang="en-US" sz="6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23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FC54E4-69F3-47E2-ABC8-7D726E1B1F3A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3305160" y="488880"/>
            <a:ext cx="5706720" cy="320976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24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6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EEC53A-1BFB-4F8C-B193-FEB982437FC3}" type="slidenum">
              <a:rPr b="0" lang="en-US" sz="6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15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54B2A5-1336-45ED-AF7D-AEFDB965DBC8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16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1D8664-646B-443E-AA10-0037BC890DDD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17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38B193-6180-48D3-8CD3-F9D2EC4AD86B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18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4999BA-569C-4FEF-A259-E4D76718E143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19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3B9155-DE6F-4065-95E1-7A1361C528EE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20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34DFC2-4556-48EC-988B-25475C104B53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21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D96D9C-F539-4016-AAA0-CC4FFA49575D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3976560" y="914400"/>
            <a:ext cx="4389120" cy="246852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234080" y="3520080"/>
            <a:ext cx="9874440" cy="287964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22"/>
          </p:nvPr>
        </p:nvSpPr>
        <p:spPr>
          <a:xfrm>
            <a:off x="6991920" y="6948720"/>
            <a:ext cx="5347800" cy="364680"/>
          </a:xfrm>
          <a:prstGeom prst="rect">
            <a:avLst/>
          </a:prstGeom>
          <a:noFill/>
          <a:ln w="0">
            <a:noFill/>
          </a:ln>
        </p:spPr>
        <p:txBody>
          <a:bodyPr lIns="54360" rIns="54360" tIns="27000" bIns="27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7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6C80B9-97BA-4726-AED7-D6CFDCEF5344}" type="slidenum">
              <a:rPr b="0" lang="en-US" sz="7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0D66BDB-93A4-483B-98EB-127014E7261D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4B40465-0949-4D2C-BBAE-31414CD9837D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621266-B4BC-4B98-B847-701EE88DD2AB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47B55D3-FAE8-4861-8504-965D67B1388C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EEDCF35-E1AF-4B4B-9DBB-8C5CD84423ED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1B2510E-A123-4DC9-8A1A-0761EE0AF278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F753FA-5536-4D30-B660-CA1F2FE57244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14604D-58CF-404A-9FF1-ADD4DE97583F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EBCC61D-3B40-4183-8BE5-0B396F5AD083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67D5084-4DDB-48CC-BC5C-9B8ECD2A29A4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A1914AD-E886-4627-AAA6-B8F40C8FD17A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01199C1-9535-4D82-9525-5C32BC4C80C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23" descr=""/>
          <p:cNvPicPr/>
          <p:nvPr/>
        </p:nvPicPr>
        <p:blipFill>
          <a:blip r:embed="rId2"/>
          <a:stretch/>
        </p:blipFill>
        <p:spPr>
          <a:xfrm>
            <a:off x="0" y="-11880"/>
            <a:ext cx="12190320" cy="6879960"/>
          </a:xfrm>
          <a:prstGeom prst="rect">
            <a:avLst/>
          </a:prstGeom>
          <a:ln w="0">
            <a:noFill/>
          </a:ln>
        </p:spPr>
      </p:pic>
      <p:pic>
        <p:nvPicPr>
          <p:cNvPr id="1" name="Рисунок 14" descr=""/>
          <p:cNvPicPr/>
          <p:nvPr/>
        </p:nvPicPr>
        <p:blipFill>
          <a:blip r:embed="rId3"/>
          <a:stretch/>
        </p:blipFill>
        <p:spPr>
          <a:xfrm>
            <a:off x="0" y="-23760"/>
            <a:ext cx="12190320" cy="69037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0" descr=""/>
          <p:cNvPicPr/>
          <p:nvPr/>
        </p:nvPicPr>
        <p:blipFill>
          <a:blip r:embed="rId4"/>
          <a:stretch/>
        </p:blipFill>
        <p:spPr>
          <a:xfrm>
            <a:off x="0" y="-23760"/>
            <a:ext cx="12190320" cy="6903720"/>
          </a:xfrm>
          <a:prstGeom prst="rect">
            <a:avLst/>
          </a:prstGeom>
          <a:ln w="0">
            <a:noFill/>
          </a:ln>
        </p:spPr>
      </p:pic>
      <p:sp>
        <p:nvSpPr>
          <p:cNvPr id="3" name="Подзаголовок 4"/>
          <p:cNvSpPr/>
          <p:nvPr/>
        </p:nvSpPr>
        <p:spPr>
          <a:xfrm>
            <a:off x="445320" y="6190560"/>
            <a:ext cx="2991240" cy="31824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50000"/>
              </a:lnSpc>
            </a:pPr>
            <a:r>
              <a:rPr b="1" lang="en-US" sz="1300" spc="-1" strike="noStrike">
                <a:solidFill>
                  <a:srgbClr val="ffffff"/>
                </a:solidFill>
                <a:latin typeface="Arial"/>
                <a:ea typeface="DejaVu Sans"/>
              </a:rPr>
              <a:t>kadastr.ru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8" descr=""/>
          <p:cNvPicPr/>
          <p:nvPr/>
        </p:nvPicPr>
        <p:blipFill>
          <a:blip r:embed="rId5"/>
          <a:stretch/>
        </p:blipFill>
        <p:spPr>
          <a:xfrm>
            <a:off x="445320" y="432720"/>
            <a:ext cx="2691720" cy="4154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22" descr=""/>
          <p:cNvPicPr/>
          <p:nvPr/>
        </p:nvPicPr>
        <p:blipFill>
          <a:blip r:embed="rId2"/>
          <a:stretch/>
        </p:blipFill>
        <p:spPr>
          <a:xfrm>
            <a:off x="0" y="6544080"/>
            <a:ext cx="12190320" cy="326520"/>
          </a:xfrm>
          <a:prstGeom prst="rect">
            <a:avLst/>
          </a:prstGeom>
          <a:ln w="0">
            <a:noFill/>
          </a:ln>
        </p:spPr>
      </p:pic>
      <p:cxnSp>
        <p:nvCxnSpPr>
          <p:cNvPr id="44" name="Прямая соединительная линия 10"/>
          <p:cNvCxnSpPr/>
          <p:nvPr/>
        </p:nvCxnSpPr>
        <p:spPr>
          <a:xfrm>
            <a:off x="403200" y="838080"/>
            <a:ext cx="11386800" cy="1800"/>
          </a:xfrm>
          <a:prstGeom prst="straightConnector1">
            <a:avLst/>
          </a:prstGeom>
          <a:ln w="0">
            <a:solidFill>
              <a:srgbClr val="808080"/>
            </a:solidFill>
          </a:ln>
        </p:spPr>
      </p:cxnSp>
      <p:sp>
        <p:nvSpPr>
          <p:cNvPr id="45" name="PlaceHolder 1"/>
          <p:cNvSpPr>
            <a:spLocks noGrp="1"/>
          </p:cNvSpPr>
          <p:nvPr>
            <p:ph type="sldNum" idx="1"/>
          </p:nvPr>
        </p:nvSpPr>
        <p:spPr>
          <a:xfrm>
            <a:off x="9448920" y="648720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319BE5F-5842-427B-8B17-AD3435B2A92D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hyperlink" Target="https://connectgas.ru/gasification_program" TargetMode="External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Object 2"/>
          <p:cNvGraphicFramePr/>
          <p:nvPr/>
        </p:nvGraphicFramePr>
        <p:xfrm>
          <a:off x="1800" y="1440"/>
          <a:ext cx="360" cy="36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91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0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2" name="Подзаголовок 4"/>
          <p:cNvSpPr/>
          <p:nvPr/>
        </p:nvSpPr>
        <p:spPr>
          <a:xfrm>
            <a:off x="457920" y="1080720"/>
            <a:ext cx="6002640" cy="341028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rIns="65160" tIns="32760" bIns="32760" anchor="t">
            <a:noAutofit/>
          </a:bodyPr>
          <a:p>
            <a:pPr>
              <a:lnSpc>
                <a:spcPct val="100000"/>
              </a:lnSpc>
            </a:pPr>
            <a:endParaRPr b="1" lang="ru-RU" sz="36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3" name="Подзаголовок 4"/>
          <p:cNvSpPr/>
          <p:nvPr/>
        </p:nvSpPr>
        <p:spPr>
          <a:xfrm>
            <a:off x="445320" y="2160720"/>
            <a:ext cx="6150240" cy="110268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1" lang="ru-RU" sz="2660" spc="-1" strike="noStrike">
                <a:solidFill>
                  <a:srgbClr val="ffffff"/>
                </a:solidFill>
                <a:latin typeface="Arial"/>
                <a:ea typeface="DejaVu Sans"/>
              </a:rPr>
              <a:t>Социальная догазификация</a:t>
            </a:r>
            <a:br>
              <a:rPr sz="2660"/>
            </a:br>
            <a:r>
              <a:rPr b="1" lang="ru-RU" sz="2660" spc="-1" strike="noStrike">
                <a:solidFill>
                  <a:srgbClr val="ffffff"/>
                </a:solidFill>
                <a:latin typeface="Arial"/>
                <a:ea typeface="DejaVu Sans"/>
              </a:rPr>
              <a:t>садоводческих некоммерческих товариществ</a:t>
            </a:r>
            <a:endParaRPr b="0" lang="ru-RU" sz="26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__________________________________________________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Arrow: Chevron 12"/>
          <p:cNvSpPr/>
          <p:nvPr/>
        </p:nvSpPr>
        <p:spPr>
          <a:xfrm>
            <a:off x="445320" y="3764880"/>
            <a:ext cx="1321560" cy="179640"/>
          </a:xfrm>
          <a:prstGeom prst="roundRect">
            <a:avLst>
              <a:gd name="adj" fmla="val 15491"/>
            </a:avLst>
          </a:prstGeom>
          <a:solidFill>
            <a:schemeClr val="bg1"/>
          </a:solidFill>
          <a:ln w="349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113400" rIns="113400" tIns="56520" bIns="5652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3c3c3b"/>
                </a:solidFill>
                <a:latin typeface="Arial"/>
                <a:ea typeface="DejaVu Sans"/>
              </a:rPr>
              <a:t>ДОКЛАДЧИК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Подзаголовок 4"/>
          <p:cNvSpPr/>
          <p:nvPr/>
        </p:nvSpPr>
        <p:spPr>
          <a:xfrm>
            <a:off x="445320" y="4102920"/>
            <a:ext cx="4856400" cy="5868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5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Токарева Елена Викторовна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ffffff"/>
                </a:solidFill>
                <a:latin typeface="Arial"/>
                <a:ea typeface="DejaVu Sans"/>
              </a:rPr>
              <a:t>Заместитель директора филиала ППК «Роскадастр»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ffffff"/>
                </a:solidFill>
                <a:latin typeface="Arial"/>
                <a:ea typeface="DejaVu Sans"/>
              </a:rPr>
              <a:t>по Красноярскому краю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Рисунок 14" descr=""/>
          <p:cNvPicPr/>
          <p:nvPr/>
        </p:nvPicPr>
        <p:blipFill>
          <a:blip r:embed="rId3"/>
          <a:stretch/>
        </p:blipFill>
        <p:spPr>
          <a:xfrm>
            <a:off x="7845120" y="2076840"/>
            <a:ext cx="2561040" cy="275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Num" idx="13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75B0A8-7A2F-499F-8C71-C6686C65CB9A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Title 6"/>
          <p:cNvSpPr/>
          <p:nvPr/>
        </p:nvSpPr>
        <p:spPr>
          <a:xfrm>
            <a:off x="367560" y="86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15000"/>
              </a:lnSpc>
            </a:pPr>
            <a:r>
              <a:rPr b="1" lang="ru-RU" sz="1800" spc="-1" strike="noStrike">
                <a:solidFill>
                  <a:srgbClr val="007aff"/>
                </a:solidFill>
                <a:latin typeface="Arial"/>
                <a:ea typeface="Times New Roman"/>
              </a:rPr>
              <a:t>Кадастровые работы по программе «социальной газификации СНТ», выполняемые филиалом ППК «Роскадастр» по Красноярскому краю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 6"/>
          <p:cNvSpPr/>
          <p:nvPr/>
        </p:nvSpPr>
        <p:spPr>
          <a:xfrm>
            <a:off x="2251800" y="2700000"/>
            <a:ext cx="2606760" cy="32364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939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Скругленный прямоугольник 26"/>
          <p:cNvSpPr/>
          <p:nvPr/>
        </p:nvSpPr>
        <p:spPr>
          <a:xfrm>
            <a:off x="540000" y="2952000"/>
            <a:ext cx="6504480" cy="2375280"/>
          </a:xfrm>
          <a:prstGeom prst="roundRect">
            <a:avLst>
              <a:gd name="adj" fmla="val 4006"/>
            </a:avLst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96840" rIns="96840" tIns="48240" bIns="482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74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7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Скругленный прямоугольник 74"/>
          <p:cNvSpPr/>
          <p:nvPr/>
        </p:nvSpPr>
        <p:spPr>
          <a:xfrm>
            <a:off x="1473120" y="2700000"/>
            <a:ext cx="4466160" cy="431640"/>
          </a:xfrm>
          <a:prstGeom prst="roundRect">
            <a:avLst>
              <a:gd name="adj" fmla="val 16667"/>
            </a:avLst>
          </a:prstGeom>
          <a:solidFill>
            <a:srgbClr val="00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24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8" name="Прямоугольник 8"/>
          <p:cNvSpPr/>
          <p:nvPr/>
        </p:nvSpPr>
        <p:spPr>
          <a:xfrm>
            <a:off x="1473120" y="2779920"/>
            <a:ext cx="4466160" cy="32580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340" spc="-1" strike="noStrike">
                <a:solidFill>
                  <a:srgbClr val="ffffff"/>
                </a:solidFill>
                <a:latin typeface="Arial"/>
                <a:ea typeface="Times New Roman"/>
              </a:rPr>
              <a:t>МЕРОПРИЯТИЕ</a:t>
            </a:r>
            <a:endParaRPr b="0" lang="ru-RU" sz="13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Скругленный прямоугольник 48"/>
          <p:cNvSpPr/>
          <p:nvPr/>
        </p:nvSpPr>
        <p:spPr>
          <a:xfrm>
            <a:off x="7560000" y="2952000"/>
            <a:ext cx="4139280" cy="237528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96840" rIns="96840" tIns="48240" bIns="482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74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7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Скругленный прямоугольник 76"/>
          <p:cNvSpPr/>
          <p:nvPr/>
        </p:nvSpPr>
        <p:spPr>
          <a:xfrm>
            <a:off x="7848000" y="2736000"/>
            <a:ext cx="3554280" cy="431280"/>
          </a:xfrm>
          <a:prstGeom prst="roundRect">
            <a:avLst>
              <a:gd name="adj" fmla="val 16667"/>
            </a:avLst>
          </a:prstGeom>
          <a:solidFill>
            <a:srgbClr val="00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240" spc="-1" strike="noStrike">
              <a:solidFill>
                <a:srgbClr val="007aff"/>
              </a:solidFill>
              <a:latin typeface="Arial"/>
              <a:ea typeface="DejaVu Sans"/>
            </a:endParaRPr>
          </a:p>
        </p:txBody>
      </p:sp>
      <p:sp>
        <p:nvSpPr>
          <p:cNvPr id="171" name="Прямоугольник 9"/>
          <p:cNvSpPr/>
          <p:nvPr/>
        </p:nvSpPr>
        <p:spPr>
          <a:xfrm>
            <a:off x="7848000" y="2787840"/>
            <a:ext cx="3554280" cy="32580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340" spc="-1" strike="noStrike">
                <a:solidFill>
                  <a:srgbClr val="ffffff"/>
                </a:solidFill>
                <a:latin typeface="Arial"/>
                <a:ea typeface="Times New Roman"/>
              </a:rPr>
              <a:t>ПРЕДЕЛЬНАЯ СТОИМОСТЬ</a:t>
            </a:r>
            <a:endParaRPr b="0" lang="ru-RU" sz="13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Прямоугольник 7"/>
          <p:cNvSpPr/>
          <p:nvPr/>
        </p:nvSpPr>
        <p:spPr>
          <a:xfrm>
            <a:off x="792000" y="2736000"/>
            <a:ext cx="10978560" cy="23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</a:pPr>
            <a:r>
              <a:rPr b="0" lang="ru-RU" sz="1600" spc="-1" strike="noStrike">
                <a:solidFill>
                  <a:srgbClr val="262626"/>
                </a:solidFill>
                <a:latin typeface="Arial"/>
                <a:ea typeface="Times New Roman"/>
              </a:rPr>
              <a:t>                                                                            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ru-RU" sz="1600" spc="-1" strike="noStrike">
                <a:solidFill>
                  <a:srgbClr val="262626"/>
                </a:solidFill>
                <a:latin typeface="Arial"/>
                <a:ea typeface="Times New Roman"/>
              </a:rPr>
              <a:t>Кадастровые работы в отношении объекта недвижимости: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ru-RU" sz="1600" spc="-1" strike="noStrike">
                <a:solidFill>
                  <a:srgbClr val="262626"/>
                </a:solidFill>
                <a:latin typeface="Arial"/>
                <a:ea typeface="Times New Roman"/>
              </a:rPr>
              <a:t>технический паспорт                                                                                                               20 000 руб.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ru-RU" sz="1600" spc="-1" strike="noStrike">
                <a:solidFill>
                  <a:srgbClr val="262626"/>
                </a:solidFill>
                <a:latin typeface="Arial"/>
                <a:ea typeface="Times New Roman"/>
              </a:rPr>
              <a:t>межевой план                                                                                                                          20 000 руб.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ru-RU" sz="1600" spc="-1" strike="noStrike">
                <a:solidFill>
                  <a:srgbClr val="262626"/>
                </a:solidFill>
                <a:latin typeface="Arial"/>
                <a:ea typeface="Times New Roman"/>
              </a:rPr>
              <a:t>Подготовка схемы границ публичного сервитута в целях                                            </a:t>
            </a:r>
            <a:r>
              <a:rPr b="0" lang="ru-RU" sz="1600" spc="-1" strike="noStrike">
                <a:solidFill>
                  <a:srgbClr val="262626"/>
                </a:solidFill>
                <a:latin typeface="Arial"/>
                <a:ea typeface="Times New Roman"/>
              </a:rPr>
              <a:t>30 000 руб.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ru-RU" sz="1600" spc="-1" strike="noStrike">
                <a:solidFill>
                  <a:srgbClr val="262626"/>
                </a:solidFill>
                <a:latin typeface="Arial"/>
                <a:ea typeface="Times New Roman"/>
              </a:rPr>
              <a:t>размещения объектов газопровода    </a:t>
            </a:r>
            <a:r>
              <a:rPr b="0" lang="ru-RU" sz="1600" spc="-1" strike="noStrike">
                <a:solidFill>
                  <a:srgbClr val="262626"/>
                </a:solidFill>
                <a:latin typeface="Arial"/>
                <a:ea typeface="Times New Roman"/>
              </a:rPr>
              <a:t>                                                         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ямоугольник 13"/>
          <p:cNvSpPr/>
          <p:nvPr/>
        </p:nvSpPr>
        <p:spPr>
          <a:xfrm>
            <a:off x="432000" y="1335600"/>
            <a:ext cx="11339280" cy="9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</a:pPr>
            <a:r>
              <a:rPr b="0" lang="ru-RU" sz="1600" spc="-1" strike="noStrike">
                <a:solidFill>
                  <a:srgbClr val="3c3c3b"/>
                </a:solidFill>
                <a:latin typeface="Arial"/>
                <a:ea typeface="Times New Roman"/>
              </a:rPr>
              <a:t>В рамках реализации программы «социальной догазификации СНТ» филиал ППК «Роскадастр» по Красноярскому краю утвердил Приказ «Об утверждении стоимости кадастровых работ в отношении объектов недвижимости при осуществлении филиалом мероприятий по социальной газификации СНТ».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Object 1"/>
          <p:cNvGraphicFramePr/>
          <p:nvPr/>
        </p:nvGraphicFramePr>
        <p:xfrm>
          <a:off x="1800" y="1440"/>
          <a:ext cx="360" cy="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5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0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6" name="Подзаголовок 1"/>
          <p:cNvSpPr/>
          <p:nvPr/>
        </p:nvSpPr>
        <p:spPr>
          <a:xfrm>
            <a:off x="457920" y="1080720"/>
            <a:ext cx="6002640" cy="341028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rIns="65160" tIns="32760" bIns="32760" anchor="t">
            <a:noAutofit/>
          </a:bodyPr>
          <a:p>
            <a:pPr>
              <a:lnSpc>
                <a:spcPct val="100000"/>
              </a:lnSpc>
            </a:pPr>
            <a:endParaRPr b="1" lang="ru-RU" sz="36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7" name="Подзаголовок 2"/>
          <p:cNvSpPr/>
          <p:nvPr/>
        </p:nvSpPr>
        <p:spPr>
          <a:xfrm>
            <a:off x="445320" y="2160720"/>
            <a:ext cx="6150240" cy="110268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1" lang="ru-RU" sz="2660" spc="-1" strike="noStrike">
                <a:solidFill>
                  <a:srgbClr val="ffffff"/>
                </a:solidFill>
                <a:latin typeface="Arial"/>
                <a:ea typeface="DejaVu Sans"/>
              </a:rPr>
              <a:t>СПАСИБО ЗА ВНИМАНИЕ!</a:t>
            </a:r>
            <a:endParaRPr b="0" lang="ru-RU" sz="26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__________________________________________________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Подзаголовок 3"/>
          <p:cNvSpPr/>
          <p:nvPr/>
        </p:nvSpPr>
        <p:spPr>
          <a:xfrm>
            <a:off x="445320" y="4102920"/>
            <a:ext cx="4856400" cy="5868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5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79" name="Рисунок 1" descr=""/>
          <p:cNvPicPr/>
          <p:nvPr/>
        </p:nvPicPr>
        <p:blipFill>
          <a:blip r:embed="rId3"/>
          <a:stretch/>
        </p:blipFill>
        <p:spPr>
          <a:xfrm>
            <a:off x="7845120" y="2076840"/>
            <a:ext cx="2561040" cy="275652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14"/>
          <p:cNvSpPr/>
          <p:nvPr/>
        </p:nvSpPr>
        <p:spPr>
          <a:xfrm>
            <a:off x="285120" y="5004000"/>
            <a:ext cx="5366160" cy="136044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Arial"/>
                <a:ea typeface="Inter"/>
              </a:rPr>
              <a:t>Филиал ППК «Роскадастр» по Красноярскому краю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Arial"/>
                <a:ea typeface="Times New Roman"/>
              </a:rPr>
              <a:t>ул. Петра Подзолкова, 3, г. Красноярск, 660020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Arial"/>
                <a:ea typeface="Times New Roman"/>
              </a:rPr>
              <a:t>тел. 8 (391) 202-69-41 (доб. 2)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1300" spc="-1" strike="noStrike">
                <a:solidFill>
                  <a:srgbClr val="ffffff"/>
                </a:solidFill>
                <a:latin typeface="Arial"/>
                <a:ea typeface="Inter"/>
              </a:rPr>
              <a:t>dogovor</a:t>
            </a:r>
            <a:r>
              <a:rPr b="1" lang="ru-RU" sz="1300" spc="-1" strike="noStrike">
                <a:solidFill>
                  <a:srgbClr val="ffffff"/>
                </a:solidFill>
                <a:latin typeface="Arial"/>
                <a:ea typeface="Inter"/>
              </a:rPr>
              <a:t>@24.kadastr.ru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Num" idx="5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5695E0-342C-4458-BFDB-A3D2EE8AA1BB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Title 2"/>
          <p:cNvSpPr/>
          <p:nvPr/>
        </p:nvSpPr>
        <p:spPr>
          <a:xfrm>
            <a:off x="403560" y="14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7aff"/>
                </a:solidFill>
                <a:latin typeface="Arial"/>
                <a:ea typeface="DejaVu Sans"/>
              </a:rPr>
              <a:t>Нормативные документы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Прямоугольник: скругленные углы 1"/>
          <p:cNvSpPr/>
          <p:nvPr/>
        </p:nvSpPr>
        <p:spPr>
          <a:xfrm>
            <a:off x="1260000" y="1912320"/>
            <a:ext cx="9718560" cy="606240"/>
          </a:xfrm>
          <a:prstGeom prst="roundRect">
            <a:avLst>
              <a:gd name="adj" fmla="val 7245"/>
            </a:avLst>
          </a:prstGeom>
          <a:solidFill>
            <a:srgbClr val="ffffff"/>
          </a:solidFill>
          <a:ln>
            <a:solidFill>
              <a:srgbClr val="007a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  <a:ea typeface="Times New Roman"/>
              </a:rPr>
              <a:t>Федеральный закон от 31.03.1999 № 69-ФЗ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Прямоугольник: скругленные углы 3"/>
          <p:cNvSpPr/>
          <p:nvPr/>
        </p:nvSpPr>
        <p:spPr>
          <a:xfrm>
            <a:off x="1260000" y="2632320"/>
            <a:ext cx="9718560" cy="606240"/>
          </a:xfrm>
          <a:prstGeom prst="roundRect">
            <a:avLst>
              <a:gd name="adj" fmla="val 7245"/>
            </a:avLst>
          </a:prstGeom>
          <a:solidFill>
            <a:srgbClr val="ffffff"/>
          </a:solidFill>
          <a:ln>
            <a:solidFill>
              <a:srgbClr val="007a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  <a:ea typeface="Times New Roman"/>
              </a:rPr>
              <a:t>Постановление Правительства РФ от 16.04.2024 № 484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Скругленный прямоугольник 1"/>
          <p:cNvSpPr/>
          <p:nvPr/>
        </p:nvSpPr>
        <p:spPr>
          <a:xfrm>
            <a:off x="612000" y="4392000"/>
            <a:ext cx="10978560" cy="1727280"/>
          </a:xfrm>
          <a:prstGeom prst="roundRect">
            <a:avLst>
              <a:gd name="adj" fmla="val 16667"/>
            </a:avLst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24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102" name="Graphic 4" descr=""/>
          <p:cNvPicPr/>
          <p:nvPr/>
        </p:nvPicPr>
        <p:blipFill>
          <a:blip r:embed="rId1"/>
          <a:stretch/>
        </p:blipFill>
        <p:spPr>
          <a:xfrm>
            <a:off x="783000" y="4527000"/>
            <a:ext cx="452520" cy="41868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sp>
        <p:nvSpPr>
          <p:cNvPr id="103" name=""/>
          <p:cNvSpPr/>
          <p:nvPr/>
        </p:nvSpPr>
        <p:spPr>
          <a:xfrm>
            <a:off x="1468080" y="4680000"/>
            <a:ext cx="9870480" cy="12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Times New Roman"/>
              </a:rPr>
              <a:t>В 2021 году Правительством была запущена программа социальной газификации.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Times New Roman"/>
              </a:rPr>
              <a:t>Постановление об этом подписал Председатель Правительства Михаил Мишустин (Постановление Правительства РФ от 16.04.2024 N 484).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Times New Roman"/>
              </a:rPr>
              <a:t>Владельцы участков, расположенных в СНТ, смогут стать участниками программы социальной газификации.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10080000" y="-414720"/>
            <a:ext cx="2129760" cy="6967440"/>
          </a:xfrm>
          <a:prstGeom prst="rect">
            <a:avLst/>
          </a:prstGeom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sldNum" idx="6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C62FF07-22B5-4ECC-9D09-2486DA1BFCE9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Title 1"/>
          <p:cNvSpPr/>
          <p:nvPr/>
        </p:nvSpPr>
        <p:spPr>
          <a:xfrm>
            <a:off x="403560" y="14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7aff"/>
                </a:solidFill>
                <a:latin typeface="Arial"/>
                <a:ea typeface="DejaVu Sans"/>
              </a:rPr>
              <a:t>Газифиация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: скругленные углы 2"/>
          <p:cNvSpPr/>
          <p:nvPr/>
        </p:nvSpPr>
        <p:spPr>
          <a:xfrm>
            <a:off x="612000" y="1609920"/>
            <a:ext cx="8927280" cy="2529360"/>
          </a:xfrm>
          <a:prstGeom prst="roundRect">
            <a:avLst>
              <a:gd name="adj" fmla="val 7245"/>
            </a:avLst>
          </a:prstGeom>
          <a:solidFill>
            <a:srgbClr val="ffffff"/>
          </a:solidFill>
          <a:ln>
            <a:solidFill>
              <a:srgbClr val="007a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15000"/>
              </a:lnSpc>
              <a:spcBef>
                <a:spcPts val="1134"/>
              </a:spcBef>
            </a:pPr>
            <a:r>
              <a:rPr b="1" lang="ru-RU" sz="1600" spc="-1" strike="noStrike">
                <a:solidFill>
                  <a:srgbClr val="3c3c3b"/>
                </a:solidFill>
                <a:latin typeface="Arial"/>
                <a:ea typeface="Times New Roman"/>
              </a:rPr>
              <a:t>Газификация</a:t>
            </a:r>
            <a:r>
              <a:rPr b="0" lang="ru-RU" sz="1600" spc="-1" strike="noStrike">
                <a:solidFill>
                  <a:srgbClr val="3c3c3b"/>
                </a:solidFill>
                <a:latin typeface="Arial"/>
                <a:ea typeface="Times New Roman"/>
              </a:rPr>
              <a:t> - масштабный социально значимый проект «Газпрома».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</a:pPr>
            <a:r>
              <a:rPr b="0" lang="ru-RU" sz="1600" spc="-1" strike="noStrike">
                <a:solidFill>
                  <a:srgbClr val="3c3c3b"/>
                </a:solidFill>
                <a:latin typeface="Arial"/>
                <a:ea typeface="Times New Roman"/>
              </a:rPr>
              <a:t>Один из приоритетов государственной Восточной газовой программы, реализацию которой координирует «Газпром», — газоснабжение потребителей Восточной Сибири и Дальнего Востока России.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34"/>
              </a:spcBef>
            </a:pPr>
            <a:r>
              <a:rPr b="0" lang="ru-RU" sz="1600" spc="-1" strike="noStrike">
                <a:solidFill>
                  <a:srgbClr val="3c3c3b"/>
                </a:solidFill>
                <a:latin typeface="Arial"/>
                <a:ea typeface="Times New Roman"/>
              </a:rPr>
              <a:t>Транспортировка газа и газового конденсата основным потребителям осуществляется АО «Норильсктрансгаз».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Скругленный прямоугольник 2"/>
          <p:cNvSpPr/>
          <p:nvPr/>
        </p:nvSpPr>
        <p:spPr>
          <a:xfrm>
            <a:off x="612000" y="4824000"/>
            <a:ext cx="8927280" cy="1295280"/>
          </a:xfrm>
          <a:prstGeom prst="roundRect">
            <a:avLst>
              <a:gd name="adj" fmla="val 16667"/>
            </a:avLst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24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9" name=""/>
          <p:cNvSpPr/>
          <p:nvPr/>
        </p:nvSpPr>
        <p:spPr>
          <a:xfrm>
            <a:off x="1468080" y="5040000"/>
            <a:ext cx="753120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Times New Roman"/>
              </a:rPr>
              <a:t>Строительство газораспределительной сети до территории садоводства и внутри территории по программе догазификации будет проведено бесплатно.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Graphic 6" descr=""/>
          <p:cNvPicPr/>
          <p:nvPr/>
        </p:nvPicPr>
        <p:blipFill>
          <a:blip r:embed="rId2"/>
          <a:stretch/>
        </p:blipFill>
        <p:spPr>
          <a:xfrm>
            <a:off x="828720" y="4968360"/>
            <a:ext cx="452520" cy="41868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Num" idx="7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B07CAF-0399-4B14-90F5-5F807FF1B0DF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Title 2"/>
          <p:cNvSpPr/>
          <p:nvPr/>
        </p:nvSpPr>
        <p:spPr>
          <a:xfrm>
            <a:off x="403560" y="14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7aff"/>
                </a:solidFill>
                <a:latin typeface="Arial"/>
                <a:ea typeface="DejaVu Sans"/>
              </a:rPr>
              <a:t>Условия подключения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72"/>
          <p:cNvSpPr/>
          <p:nvPr/>
        </p:nvSpPr>
        <p:spPr>
          <a:xfrm>
            <a:off x="1080000" y="1715040"/>
            <a:ext cx="10387080" cy="20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СНТ в границах населенного пункта.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Населенный пункт газифицирован или программой газификации предусмотрено строительство газовых сетей до границ СНТ в текущем году (план-график догазификации СНТ утверждается субъектом Российской Федерации).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Права на жилой дом должны быть зарегистрированы (осуществляется садоводом).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Скругленный прямоугольник 75"/>
          <p:cNvSpPr/>
          <p:nvPr/>
        </p:nvSpPr>
        <p:spPr>
          <a:xfrm>
            <a:off x="612000" y="4392000"/>
            <a:ext cx="10978560" cy="1546560"/>
          </a:xfrm>
          <a:prstGeom prst="roundRect">
            <a:avLst>
              <a:gd name="adj" fmla="val 16667"/>
            </a:avLst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24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15" name="Прямоугольник 29"/>
          <p:cNvSpPr/>
          <p:nvPr/>
        </p:nvSpPr>
        <p:spPr>
          <a:xfrm>
            <a:off x="2251800" y="2700000"/>
            <a:ext cx="2606760" cy="32364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939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6" name="Прямоугольник 1"/>
          <p:cNvSpPr/>
          <p:nvPr/>
        </p:nvSpPr>
        <p:spPr>
          <a:xfrm>
            <a:off x="1250280" y="4742280"/>
            <a:ext cx="10078560" cy="9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b="0" lang="ru-RU" sz="1600" spc="-1" strike="noStrike">
                <a:solidFill>
                  <a:srgbClr val="ffffff"/>
                </a:solidFill>
                <a:latin typeface="Inter"/>
                <a:ea typeface="Times New Roman"/>
              </a:rPr>
              <a:t>Заявка о подключении может быть подана как собственником домовладения, так и председателем СНТ. Решение о догазификации должно быть принято на общем собрании членов СНТ, а его протокол – приложен к заявке о подключении.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Graphic 1" descr=""/>
          <p:cNvPicPr/>
          <p:nvPr/>
        </p:nvPicPr>
        <p:blipFill>
          <a:blip r:embed="rId1"/>
          <a:stretch/>
        </p:blipFill>
        <p:spPr>
          <a:xfrm>
            <a:off x="756000" y="4500000"/>
            <a:ext cx="452520" cy="41868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18" name="Graphic 5" descr=""/>
          <p:cNvPicPr/>
          <p:nvPr/>
        </p:nvPicPr>
        <p:blipFill>
          <a:blip r:embed="rId2"/>
          <a:stretch/>
        </p:blipFill>
        <p:spPr>
          <a:xfrm>
            <a:off x="613080" y="1724400"/>
            <a:ext cx="321480" cy="3261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19" name="Graphic 7" descr=""/>
          <p:cNvPicPr/>
          <p:nvPr/>
        </p:nvPicPr>
        <p:blipFill>
          <a:blip r:embed="rId3"/>
          <a:stretch/>
        </p:blipFill>
        <p:spPr>
          <a:xfrm>
            <a:off x="613080" y="2304000"/>
            <a:ext cx="321480" cy="3261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20" name="Graphic 9" descr=""/>
          <p:cNvPicPr/>
          <p:nvPr/>
        </p:nvPicPr>
        <p:blipFill>
          <a:blip r:embed="rId4"/>
          <a:stretch/>
        </p:blipFill>
        <p:spPr>
          <a:xfrm>
            <a:off x="613080" y="3416400"/>
            <a:ext cx="321480" cy="3261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Num" idx="8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7BDF11-0DAC-4E81-9FB2-3AC7706550CF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Title 4"/>
          <p:cNvSpPr/>
          <p:nvPr/>
        </p:nvSpPr>
        <p:spPr>
          <a:xfrm>
            <a:off x="403560" y="14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7aff"/>
                </a:solidFill>
                <a:latin typeface="Arial"/>
                <a:ea typeface="DejaVu Sans"/>
              </a:rPr>
              <a:t>Вопросы на рассмотрение при проведении общего собрания членов товариществ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3"/>
          <p:cNvSpPr/>
          <p:nvPr/>
        </p:nvSpPr>
        <p:spPr>
          <a:xfrm>
            <a:off x="2251800" y="2700000"/>
            <a:ext cx="2606760" cy="32364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939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4" name="Прямоугольник 4"/>
          <p:cNvSpPr/>
          <p:nvPr/>
        </p:nvSpPr>
        <p:spPr>
          <a:xfrm>
            <a:off x="1008000" y="2088000"/>
            <a:ext cx="10078560" cy="31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1. </a:t>
            </a:r>
            <a:r>
              <a:rPr b="0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О проведении работ по догазификации жилых домов, расположенных в СНТ.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2.</a:t>
            </a:r>
            <a:r>
              <a:rPr b="0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 О безвозмездном предоставлении земельного участка общего назначения в СНТ для строительства сети газораспределения и безвозмездном подключении к сетям газораспределения, принадлежащим СНТ.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3.</a:t>
            </a:r>
            <a:r>
              <a:rPr b="0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 Об определении представителя на подачу заявок на подключение от имени собственников жилых домов в границах СНТ (при необходимости).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4.</a:t>
            </a:r>
            <a:r>
              <a:rPr b="0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 О предоставлении согласия собственников земельных участков в СНТ на установление охранных зон созданных сетей газораспределения.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Graphic 2" descr=""/>
          <p:cNvPicPr/>
          <p:nvPr/>
        </p:nvPicPr>
        <p:blipFill>
          <a:blip r:embed="rId1"/>
          <a:stretch/>
        </p:blipFill>
        <p:spPr>
          <a:xfrm>
            <a:off x="900000" y="1440000"/>
            <a:ext cx="513000" cy="47304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Num" idx="9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C0D5F1-E506-4F3B-B0C1-E6E9E2CB2FDA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Title 2"/>
          <p:cNvSpPr/>
          <p:nvPr/>
        </p:nvSpPr>
        <p:spPr>
          <a:xfrm>
            <a:off x="403560" y="14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1900" spc="-1" strike="noStrike">
                <a:solidFill>
                  <a:srgbClr val="007aff"/>
                </a:solidFill>
                <a:latin typeface="Arial"/>
                <a:ea typeface="DejaVu Sans"/>
              </a:rPr>
              <a:t>Документы, прилагаемые к заявке о заключении договора  о техническом присоединении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Прямоугольник: скругленные углы 41"/>
          <p:cNvSpPr/>
          <p:nvPr/>
        </p:nvSpPr>
        <p:spPr>
          <a:xfrm>
            <a:off x="1080000" y="1872000"/>
            <a:ext cx="4455000" cy="966240"/>
          </a:xfrm>
          <a:prstGeom prst="roundRect">
            <a:avLst>
              <a:gd name="adj" fmla="val 7245"/>
            </a:avLst>
          </a:prstGeom>
          <a:solidFill>
            <a:srgbClr val="ffffff"/>
          </a:solidFill>
          <a:ln>
            <a:solidFill>
              <a:srgbClr val="007a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29" name="Прямоугольник 36"/>
          <p:cNvSpPr/>
          <p:nvPr/>
        </p:nvSpPr>
        <p:spPr>
          <a:xfrm>
            <a:off x="1924200" y="2160000"/>
            <a:ext cx="2862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62626"/>
                </a:solidFill>
                <a:latin typeface="Arial"/>
                <a:ea typeface="DejaVu Sans"/>
              </a:rPr>
              <a:t>Ситуационный план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Прямоугольник: скругленные углы 41"/>
          <p:cNvSpPr/>
          <p:nvPr/>
        </p:nvSpPr>
        <p:spPr>
          <a:xfrm>
            <a:off x="6667560" y="3204000"/>
            <a:ext cx="4455000" cy="966240"/>
          </a:xfrm>
          <a:prstGeom prst="roundRect">
            <a:avLst>
              <a:gd name="adj" fmla="val 7245"/>
            </a:avLst>
          </a:prstGeom>
          <a:solidFill>
            <a:srgbClr val="ffffff"/>
          </a:solidFill>
          <a:ln>
            <a:solidFill>
              <a:srgbClr val="007a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31" name="Прямоугольник: скругленные углы 41"/>
          <p:cNvSpPr/>
          <p:nvPr/>
        </p:nvSpPr>
        <p:spPr>
          <a:xfrm>
            <a:off x="1077840" y="3198600"/>
            <a:ext cx="4455000" cy="966240"/>
          </a:xfrm>
          <a:prstGeom prst="roundRect">
            <a:avLst>
              <a:gd name="adj" fmla="val 7245"/>
            </a:avLst>
          </a:prstGeom>
          <a:solidFill>
            <a:srgbClr val="ffffff"/>
          </a:solidFill>
          <a:ln>
            <a:solidFill>
              <a:srgbClr val="007a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32" name="Прямоугольник 43"/>
          <p:cNvSpPr/>
          <p:nvPr/>
        </p:nvSpPr>
        <p:spPr>
          <a:xfrm>
            <a:off x="7416000" y="3204000"/>
            <a:ext cx="377856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300"/>
              </a:spcAft>
            </a:pPr>
            <a:r>
              <a:rPr b="1" lang="ru-RU" sz="1400" spc="-1" strike="noStrike">
                <a:solidFill>
                  <a:srgbClr val="262626"/>
                </a:solidFill>
                <a:latin typeface="Arial"/>
                <a:ea typeface="Microsoft YaHei"/>
              </a:rPr>
              <a:t>Выписка из ЕГРН </a:t>
            </a:r>
            <a:r>
              <a:rPr b="1" lang="ru-RU" sz="1400" spc="-1" strike="noStrike">
                <a:solidFill>
                  <a:srgbClr val="262626"/>
                </a:solidFill>
                <a:latin typeface="Arial"/>
                <a:ea typeface="DejaVu Sans"/>
              </a:rPr>
              <a:t>об основных характеристиках и зарегистрированных правах на земельный участок, на котором расположен жилой дом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Прямоугольник: скругленные углы 41"/>
          <p:cNvSpPr/>
          <p:nvPr/>
        </p:nvSpPr>
        <p:spPr>
          <a:xfrm>
            <a:off x="6660000" y="1872000"/>
            <a:ext cx="4455000" cy="966240"/>
          </a:xfrm>
          <a:prstGeom prst="roundRect">
            <a:avLst>
              <a:gd name="adj" fmla="val 7245"/>
            </a:avLst>
          </a:prstGeom>
          <a:solidFill>
            <a:srgbClr val="ffffff"/>
          </a:solidFill>
          <a:ln>
            <a:solidFill>
              <a:srgbClr val="007a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34" name="Прямоугольник 39"/>
          <p:cNvSpPr/>
          <p:nvPr/>
        </p:nvSpPr>
        <p:spPr>
          <a:xfrm>
            <a:off x="7396200" y="1980000"/>
            <a:ext cx="376236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300"/>
              </a:spcAft>
            </a:pPr>
            <a:r>
              <a:rPr b="1" lang="ru-RU" sz="1400" spc="-1" strike="noStrike">
                <a:solidFill>
                  <a:srgbClr val="262626"/>
                </a:solidFill>
                <a:latin typeface="Arial"/>
                <a:ea typeface="DejaVu Sans"/>
              </a:rPr>
              <a:t>Доверенность или иные документы, подтверждающие полномочия представителя заявителя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Прямоугольник: скругленные углы 41"/>
          <p:cNvSpPr/>
          <p:nvPr/>
        </p:nvSpPr>
        <p:spPr>
          <a:xfrm>
            <a:off x="1080000" y="4530600"/>
            <a:ext cx="4452840" cy="966240"/>
          </a:xfrm>
          <a:prstGeom prst="roundRect">
            <a:avLst>
              <a:gd name="adj" fmla="val 7245"/>
            </a:avLst>
          </a:prstGeom>
          <a:solidFill>
            <a:srgbClr val="ffffff"/>
          </a:solidFill>
          <a:ln>
            <a:solidFill>
              <a:srgbClr val="007a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136" name="Прямоугольник 45"/>
          <p:cNvSpPr/>
          <p:nvPr/>
        </p:nvSpPr>
        <p:spPr>
          <a:xfrm>
            <a:off x="1855440" y="4838400"/>
            <a:ext cx="3042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62626"/>
                </a:solidFill>
                <a:latin typeface="Arial"/>
                <a:ea typeface="DejaVu Sans"/>
              </a:rPr>
              <a:t>Протокол общего собрания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Graphic 381" descr=""/>
          <p:cNvPicPr/>
          <p:nvPr/>
        </p:nvPicPr>
        <p:blipFill>
          <a:blip r:embed="rId1"/>
          <a:stretch/>
        </p:blipFill>
        <p:spPr>
          <a:xfrm>
            <a:off x="6845040" y="3420000"/>
            <a:ext cx="425520" cy="48348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38" name="Graphic 3" descr=""/>
          <p:cNvPicPr/>
          <p:nvPr/>
        </p:nvPicPr>
        <p:blipFill>
          <a:blip r:embed="rId2"/>
          <a:stretch/>
        </p:blipFill>
        <p:spPr>
          <a:xfrm>
            <a:off x="1260000" y="2076480"/>
            <a:ext cx="514080" cy="51408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39" name="Graphic 11" descr=""/>
          <p:cNvPicPr/>
          <p:nvPr/>
        </p:nvPicPr>
        <p:blipFill>
          <a:blip r:embed="rId3"/>
          <a:stretch/>
        </p:blipFill>
        <p:spPr>
          <a:xfrm>
            <a:off x="6840000" y="2059920"/>
            <a:ext cx="435600" cy="5655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40" name="Graphic 12" descr=""/>
          <p:cNvPicPr/>
          <p:nvPr/>
        </p:nvPicPr>
        <p:blipFill>
          <a:blip r:embed="rId4"/>
          <a:stretch/>
        </p:blipFill>
        <p:spPr>
          <a:xfrm>
            <a:off x="1296000" y="3430080"/>
            <a:ext cx="425520" cy="48348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41" name="Graphic 13" descr=""/>
          <p:cNvPicPr/>
          <p:nvPr/>
        </p:nvPicPr>
        <p:blipFill>
          <a:blip r:embed="rId5"/>
          <a:stretch/>
        </p:blipFill>
        <p:spPr>
          <a:xfrm>
            <a:off x="1294200" y="4722840"/>
            <a:ext cx="396360" cy="567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sp>
        <p:nvSpPr>
          <p:cNvPr id="142" name="Прямоугольник 41"/>
          <p:cNvSpPr/>
          <p:nvPr/>
        </p:nvSpPr>
        <p:spPr>
          <a:xfrm>
            <a:off x="1872000" y="3312000"/>
            <a:ext cx="377856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300"/>
              </a:spcAft>
            </a:pPr>
            <a:r>
              <a:rPr b="1" lang="ru-RU" sz="1400" spc="-1" strike="noStrike">
                <a:solidFill>
                  <a:srgbClr val="262626"/>
                </a:solidFill>
                <a:latin typeface="Arial"/>
                <a:ea typeface="DejaVu Sans"/>
              </a:rPr>
              <a:t>Выписка из ЕГРН об основных характеристиках и зарегистрированных правах на жилой дом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Num" idx="10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E3E03E-BCF8-48C2-9073-E1F1E7A533CC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Title 5"/>
          <p:cNvSpPr/>
          <p:nvPr/>
        </p:nvSpPr>
        <p:spPr>
          <a:xfrm>
            <a:off x="403560" y="14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7aff"/>
                </a:solidFill>
                <a:latin typeface="Arial"/>
                <a:ea typeface="DejaVu Sans"/>
              </a:rPr>
              <a:t>Подать заявление на догазификацию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2"/>
          <p:cNvSpPr/>
          <p:nvPr/>
        </p:nvSpPr>
        <p:spPr>
          <a:xfrm>
            <a:off x="2592000" y="1571040"/>
            <a:ext cx="7270560" cy="27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Госуслуги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6cb3"/>
                </a:solidFill>
                <a:latin typeface="Inter"/>
                <a:ea typeface="Times New Roman"/>
              </a:rPr>
              <a:t>www.gosuslugi.ru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МФЦ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Сайт Единого оператора газификации (ЕОГ)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6cb3"/>
                </a:solidFill>
                <a:latin typeface="Inter"/>
                <a:ea typeface="Times New Roman"/>
              </a:rPr>
              <a:t>www.connectgas.ru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Inter"/>
                <a:ea typeface="Times New Roman"/>
              </a:rPr>
              <a:t>Клиентский центр газораспределительной организации (ГРО)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6cb3"/>
                </a:solidFill>
                <a:latin typeface="Inter"/>
                <a:ea typeface="Times New Roman"/>
              </a:rPr>
              <a:t>в г. Красноярске — АО «Норильсктрансгаз»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Прямоугольник 5"/>
          <p:cNvSpPr/>
          <p:nvPr/>
        </p:nvSpPr>
        <p:spPr>
          <a:xfrm>
            <a:off x="2251800" y="2700000"/>
            <a:ext cx="2606760" cy="32364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939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7" name="Graphic 17" descr=""/>
          <p:cNvPicPr/>
          <p:nvPr/>
        </p:nvPicPr>
        <p:blipFill>
          <a:blip r:embed="rId1"/>
          <a:stretch/>
        </p:blipFill>
        <p:spPr>
          <a:xfrm>
            <a:off x="2161080" y="1616400"/>
            <a:ext cx="321480" cy="3261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48" name="Graphic 19" descr=""/>
          <p:cNvPicPr/>
          <p:nvPr/>
        </p:nvPicPr>
        <p:blipFill>
          <a:blip r:embed="rId2"/>
          <a:stretch/>
        </p:blipFill>
        <p:spPr>
          <a:xfrm>
            <a:off x="2161080" y="2412000"/>
            <a:ext cx="321480" cy="3261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49" name="Graphic 21" descr=""/>
          <p:cNvPicPr/>
          <p:nvPr/>
        </p:nvPicPr>
        <p:blipFill>
          <a:blip r:embed="rId3"/>
          <a:stretch/>
        </p:blipFill>
        <p:spPr>
          <a:xfrm>
            <a:off x="2161080" y="2984400"/>
            <a:ext cx="321480" cy="3261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pic>
        <p:nvPicPr>
          <p:cNvPr id="150" name="Graphic 15" descr=""/>
          <p:cNvPicPr/>
          <p:nvPr/>
        </p:nvPicPr>
        <p:blipFill>
          <a:blip r:embed="rId4"/>
          <a:stretch/>
        </p:blipFill>
        <p:spPr>
          <a:xfrm>
            <a:off x="2152080" y="3767040"/>
            <a:ext cx="321480" cy="3261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  <p:sp>
        <p:nvSpPr>
          <p:cNvPr id="151" name="Скругленный прямоугольник 3"/>
          <p:cNvSpPr/>
          <p:nvPr/>
        </p:nvSpPr>
        <p:spPr>
          <a:xfrm>
            <a:off x="670680" y="5112720"/>
            <a:ext cx="10848600" cy="1186560"/>
          </a:xfrm>
          <a:prstGeom prst="roundRect">
            <a:avLst>
              <a:gd name="adj" fmla="val 16667"/>
            </a:avLst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24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52" name=""/>
          <p:cNvSpPr/>
          <p:nvPr/>
        </p:nvSpPr>
        <p:spPr>
          <a:xfrm rot="21598200">
            <a:off x="1251360" y="5288400"/>
            <a:ext cx="987084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Times New Roman"/>
              </a:rPr>
              <a:t>На официальном сайте Единого оператора газификации РФ можно уточнить входит ли населенный пункт в программу догазификации. Для этого нужно ввести ваш адрес в поисковой строке на сайте</a:t>
            </a:r>
            <a:r>
              <a:rPr b="1" lang="ru-RU" sz="16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r>
              <a:rPr b="1" lang="ru-RU" sz="1600" spc="-1" strike="noStrike" u="sng">
                <a:solidFill>
                  <a:srgbClr val="e17900"/>
                </a:solidFill>
                <a:uFillTx/>
                <a:latin typeface="Arial"/>
                <a:ea typeface="Times New Roman"/>
                <a:hlinkClick r:id="rId5"/>
              </a:rPr>
              <a:t>https://connectgas.ru/gasification_program</a:t>
            </a: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Graphic 8" descr=""/>
          <p:cNvPicPr/>
          <p:nvPr/>
        </p:nvPicPr>
        <p:blipFill>
          <a:blip r:embed="rId6"/>
          <a:stretch/>
        </p:blipFill>
        <p:spPr>
          <a:xfrm>
            <a:off x="783000" y="5211000"/>
            <a:ext cx="452520" cy="41868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7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Num" idx="11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7D640A-ACAC-45DB-BAB6-3E1EFB6D7CC2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Title 3"/>
          <p:cNvSpPr/>
          <p:nvPr/>
        </p:nvSpPr>
        <p:spPr>
          <a:xfrm>
            <a:off x="403560" y="14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7aff"/>
                </a:solidFill>
                <a:latin typeface="Arial"/>
                <a:ea typeface="DejaVu Sans"/>
              </a:rPr>
              <a:t>Газификация России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11"/>
          <p:cNvSpPr/>
          <p:nvPr/>
        </p:nvSpPr>
        <p:spPr>
          <a:xfrm>
            <a:off x="2251800" y="2700000"/>
            <a:ext cx="2606760" cy="32364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939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871200" y="1141560"/>
            <a:ext cx="10468080" cy="501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Num" idx="12"/>
          </p:nvPr>
        </p:nvSpPr>
        <p:spPr>
          <a:xfrm>
            <a:off x="9432360" y="65174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ru-RU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AE9C6C1-223E-451C-9B8C-F93BCD4FD606}" type="slidenum">
              <a:rPr b="1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Title 7"/>
          <p:cNvSpPr/>
          <p:nvPr/>
        </p:nvSpPr>
        <p:spPr>
          <a:xfrm>
            <a:off x="403560" y="14760"/>
            <a:ext cx="11383200" cy="8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7aff"/>
                </a:solidFill>
                <a:latin typeface="Arial"/>
                <a:ea typeface="DejaVu Sans"/>
              </a:rPr>
              <a:t>Газификация Красноярского края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рямоугольник 10"/>
          <p:cNvSpPr/>
          <p:nvPr/>
        </p:nvSpPr>
        <p:spPr>
          <a:xfrm>
            <a:off x="2251800" y="2700000"/>
            <a:ext cx="2606760" cy="32364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939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5598720" y="3340800"/>
            <a:ext cx="6460560" cy="3138480"/>
          </a:xfrm>
          <a:prstGeom prst="rect">
            <a:avLst/>
          </a:prstGeom>
          <a:ln w="0">
            <a:noFill/>
          </a:ln>
        </p:spPr>
      </p:pic>
      <p:sp>
        <p:nvSpPr>
          <p:cNvPr id="162" name="Прямоугольник 12"/>
          <p:cNvSpPr/>
          <p:nvPr/>
        </p:nvSpPr>
        <p:spPr>
          <a:xfrm>
            <a:off x="1044000" y="1728000"/>
            <a:ext cx="10078560" cy="20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c3c3b"/>
                </a:solidFill>
                <a:latin typeface="Arial"/>
                <a:ea typeface="Times New Roman"/>
              </a:rPr>
              <a:t>Посетив Красноярский край в июле 2023 года, заместитель Председателя Правительства России Александр Новак сообщил, что поставлена задача реализовать проект газификации г. Красноярск к 2028 году, к празднованию его 400-летия.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3c3c3b"/>
                </a:solidFill>
                <a:latin typeface="Arial"/>
                <a:ea typeface="Calibri"/>
              </a:rPr>
              <a:t>Газификация Красноярского края будет осуществлена за счет строительства экспортного газопровода «Сила Сибири-2», который должен стать частью Западного маршрута поставок газа в Китай. Маршрут предварительно включает: г. Ачинск, г. Красноярск, г. Канск.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Шаблон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Шаблон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18431</TotalTime>
  <Application>LibreOffice/7.4.4.2$Windows_X86_64 LibreOffice_project/85569322deea74ec9134968a29af2df5663baa21</Application>
  <AppVersion>15.0000</AppVersion>
  <Words>272</Words>
  <Paragraphs>115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2020-12-17T18:43:20Z</dcterms:created>
  <dc:creator>Григорян Аркадий Робертович</dc:creator>
  <dc:description/>
  <dc:language>ru-RU</dc:language>
  <cp:lastModifiedBy/>
  <cp:lastPrinted>2022-12-30T14:04:19Z</cp:lastPrinted>
  <dcterms:modified xsi:type="dcterms:W3CDTF">2024-08-19T11:15:47Z</dcterms:modified>
  <cp:revision>1002</cp:revision>
  <dc:subject/>
  <dc:title>Цифровая  трансформация  и реинжиниринг бизнес-процессов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  <property fmtid="{D5CDD505-2E9C-101B-9397-08002B2CF9AE}" pid="7" name="Notes">
    <vt:i4>5</vt:i4>
  </property>
  <property fmtid="{D5CDD505-2E9C-101B-9397-08002B2CF9AE}" pid="8" name="PresentationFormat">
    <vt:lpwstr>Широкоэкранный</vt:lpwstr>
  </property>
  <property fmtid="{D5CDD505-2E9C-101B-9397-08002B2CF9AE}" pid="9" name="Slides">
    <vt:i4>8</vt:i4>
  </property>
</Properties>
</file>