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08" r:id="rId1"/>
  </p:sldMasterIdLst>
  <p:notesMasterIdLst>
    <p:notesMasterId r:id="rId24"/>
  </p:notesMasterIdLst>
  <p:handoutMasterIdLst>
    <p:handoutMasterId r:id="rId25"/>
  </p:handoutMasterIdLst>
  <p:sldIdLst>
    <p:sldId id="2141411399" r:id="rId2"/>
    <p:sldId id="2141411398" r:id="rId3"/>
    <p:sldId id="2141411400" r:id="rId4"/>
    <p:sldId id="2141411401" r:id="rId5"/>
    <p:sldId id="2141411402" r:id="rId6"/>
    <p:sldId id="2141411403" r:id="rId7"/>
    <p:sldId id="2141411405" r:id="rId8"/>
    <p:sldId id="2141411404" r:id="rId9"/>
    <p:sldId id="2141411406" r:id="rId10"/>
    <p:sldId id="2141411407" r:id="rId11"/>
    <p:sldId id="2141411408" r:id="rId12"/>
    <p:sldId id="2141411409" r:id="rId13"/>
    <p:sldId id="2141411410" r:id="rId14"/>
    <p:sldId id="2141411411" r:id="rId15"/>
    <p:sldId id="2141411412" r:id="rId16"/>
    <p:sldId id="2141411423" r:id="rId17"/>
    <p:sldId id="2141411413" r:id="rId18"/>
    <p:sldId id="2141411414" r:id="rId19"/>
    <p:sldId id="2141411415" r:id="rId20"/>
    <p:sldId id="2141411416" r:id="rId21"/>
    <p:sldId id="2141411417" r:id="rId22"/>
    <p:sldId id="2141411422" r:id="rId23"/>
  </p:sldIdLst>
  <p:sldSz cx="12192000" cy="6858000"/>
  <p:notesSz cx="12344400" cy="7315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87" userDrawn="1">
          <p15:clr>
            <a:srgbClr val="A4A3A4"/>
          </p15:clr>
        </p15:guide>
        <p15:guide id="16" pos="3689" userDrawn="1">
          <p15:clr>
            <a:srgbClr val="A4A3A4"/>
          </p15:clr>
        </p15:guide>
        <p15:guide id="17" pos="181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95" userDrawn="1">
          <p15:clr>
            <a:srgbClr val="A4A3A4"/>
          </p15:clr>
        </p15:guide>
        <p15:guide id="20" orient="horz" pos="1857" userDrawn="1">
          <p15:clr>
            <a:srgbClr val="A4A3A4"/>
          </p15:clr>
        </p15:guide>
        <p15:guide id="21" orient="horz" pos="2220" userDrawn="1">
          <p15:clr>
            <a:srgbClr val="A4A3A4"/>
          </p15:clr>
        </p15:guide>
        <p15:guide id="22" orient="horz" pos="2584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FF"/>
    <a:srgbClr val="1890FB"/>
    <a:srgbClr val="39A0FF"/>
    <a:srgbClr val="00CC99"/>
    <a:srgbClr val="007AFF"/>
    <a:srgbClr val="03F3B7"/>
    <a:srgbClr val="FFFFFF"/>
    <a:srgbClr val="39505E"/>
    <a:srgbClr val="FF7900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4" autoAdjust="0"/>
    <p:restoredTop sz="96400" autoAdjust="0"/>
  </p:normalViewPr>
  <p:slideViewPr>
    <p:cSldViewPr snapToGrid="0">
      <p:cViewPr>
        <p:scale>
          <a:sx n="75" d="100"/>
          <a:sy n="75" d="100"/>
        </p:scale>
        <p:origin x="-1068" y="-462"/>
      </p:cViewPr>
      <p:guideLst>
        <p:guide orient="horz" pos="829"/>
        <p:guide orient="horz" pos="3279"/>
        <p:guide orient="horz" pos="4187"/>
        <p:guide orient="horz" pos="1101"/>
        <p:guide orient="horz" pos="1495"/>
        <p:guide orient="horz" pos="1857"/>
        <p:guide orient="horz" pos="2220"/>
        <p:guide orient="horz" pos="2584"/>
        <p:guide orient="horz" pos="2916"/>
        <p:guide orient="horz" pos="3612"/>
        <p:guide orient="horz" pos="3975"/>
        <p:guide pos="3689"/>
        <p:guide pos="181"/>
        <p:guide pos="4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8"/>
            <a:ext cx="5349045" cy="366784"/>
          </a:xfrm>
          <a:prstGeom prst="rect">
            <a:avLst/>
          </a:prstGeom>
        </p:spPr>
        <p:txBody>
          <a:bodyPr vert="horz" lIns="101942" tIns="50970" rIns="101942" bIns="509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91424" y="8"/>
            <a:ext cx="5351016" cy="366784"/>
          </a:xfrm>
          <a:prstGeom prst="rect">
            <a:avLst/>
          </a:prstGeom>
        </p:spPr>
        <p:txBody>
          <a:bodyPr vert="horz" lIns="101942" tIns="50970" rIns="101942" bIns="50970" rtlCol="0"/>
          <a:lstStyle>
            <a:lvl1pPr algn="r">
              <a:defRPr sz="1200"/>
            </a:lvl1pPr>
          </a:lstStyle>
          <a:p>
            <a:fld id="{B14BF506-F78A-4E1F-A9DE-6AC03BB48BAE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6948418"/>
            <a:ext cx="5349045" cy="366784"/>
          </a:xfrm>
          <a:prstGeom prst="rect">
            <a:avLst/>
          </a:prstGeom>
        </p:spPr>
        <p:txBody>
          <a:bodyPr vert="horz" lIns="101942" tIns="50970" rIns="101942" bIns="509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91424" y="6948418"/>
            <a:ext cx="5351016" cy="366784"/>
          </a:xfrm>
          <a:prstGeom prst="rect">
            <a:avLst/>
          </a:prstGeom>
        </p:spPr>
        <p:txBody>
          <a:bodyPr vert="horz" lIns="101942" tIns="50970" rIns="101942" bIns="50970" rtlCol="0" anchor="b"/>
          <a:lstStyle>
            <a:lvl1pPr algn="r">
              <a:defRPr sz="1200"/>
            </a:lvl1pPr>
          </a:lstStyle>
          <a:p>
            <a:fld id="{3B91BF07-7441-4B8C-B3B5-D7726D37A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" y="4"/>
            <a:ext cx="5349501" cy="366580"/>
          </a:xfrm>
          <a:prstGeom prst="rect">
            <a:avLst/>
          </a:prstGeom>
        </p:spPr>
        <p:txBody>
          <a:bodyPr vert="horz" lIns="54344" tIns="27173" rIns="54344" bIns="27173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91986" y="4"/>
            <a:ext cx="5349501" cy="366580"/>
          </a:xfrm>
          <a:prstGeom prst="rect">
            <a:avLst/>
          </a:prstGeom>
        </p:spPr>
        <p:txBody>
          <a:bodyPr vert="horz" lIns="54344" tIns="27173" rIns="54344" bIns="27173" rtlCol="0"/>
          <a:lstStyle>
            <a:lvl1pPr algn="r">
              <a:defRPr sz="600"/>
            </a:lvl1pPr>
          </a:lstStyle>
          <a:p>
            <a:fld id="{D63B7CCF-0311-44C0-B04E-3BEADBC90B6F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76688" y="914400"/>
            <a:ext cx="4391025" cy="247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4344" tIns="27173" rIns="54344" bIns="2717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34058" y="3520013"/>
            <a:ext cx="9876300" cy="2881312"/>
          </a:xfrm>
          <a:prstGeom prst="rect">
            <a:avLst/>
          </a:prstGeom>
        </p:spPr>
        <p:txBody>
          <a:bodyPr vert="horz" lIns="54344" tIns="27173" rIns="54344" bIns="271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" y="6948628"/>
            <a:ext cx="5349501" cy="366580"/>
          </a:xfrm>
          <a:prstGeom prst="rect">
            <a:avLst/>
          </a:prstGeom>
        </p:spPr>
        <p:txBody>
          <a:bodyPr vert="horz" lIns="54344" tIns="27173" rIns="54344" bIns="27173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91986" y="6948628"/>
            <a:ext cx="5349501" cy="366580"/>
          </a:xfrm>
          <a:prstGeom prst="rect">
            <a:avLst/>
          </a:prstGeom>
        </p:spPr>
        <p:txBody>
          <a:bodyPr vert="horz" lIns="54344" tIns="27173" rIns="54344" bIns="27173" rtlCol="0" anchor="b"/>
          <a:lstStyle>
            <a:lvl1pPr algn="r">
              <a:defRPr sz="600"/>
            </a:lvl1pPr>
          </a:lstStyle>
          <a:p>
            <a:fld id="{848594CB-4B43-4AC5-AEFA-8E4D634FEB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157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303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6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291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77BB4B3-8D47-430B-9B65-D995DD1AB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252"/>
            <a:ext cx="12192000" cy="1081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9" y="228600"/>
            <a:ext cx="386409" cy="3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053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8B94B9C-5495-4FF8-A743-435C40BFF9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252"/>
            <a:ext cx="12192000" cy="108175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6"/>
            <a:ext cx="10525125" cy="4895851"/>
          </a:xfrm>
        </p:spPr>
        <p:txBody>
          <a:bodyPr>
            <a:normAutofit/>
          </a:bodyPr>
          <a:lstStyle>
            <a:lvl1pPr marL="228589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66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42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20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298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920410"/>
      </p:ext>
    </p:extLst>
  </p:cSld>
  <p:clrMapOvr>
    <a:masterClrMapping/>
  </p:clrMapOvr>
  <p:hf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078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115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600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307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576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45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231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664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37" r:id="rId12"/>
    <p:sldLayoutId id="2147484335" r:id="rId13"/>
    <p:sldLayoutId id="2147484336" r:id="rId14"/>
    <p:sldLayoutId id="2147484321" r:id="rId15"/>
    <p:sldLayoutId id="2147484306" r:id="rId16"/>
    <p:sldLayoutId id="214748430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12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14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20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4" Type="http://schemas.openxmlformats.org/officeDocument/2006/relationships/image" Target="../media/image8.png"/><Relationship Id="rId33" Type="http://schemas.openxmlformats.org/officeDocument/2006/relationships/image" Target="../media/image18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3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4D9C79-BFE9-4041-8C56-9751DED1C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04FAC2-C35A-44D1-7A98-DCB9C482F2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8629" y="2191898"/>
            <a:ext cx="2915754" cy="24742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4672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0150974-7384-F3D8-8A69-5E843B36942C}"/>
              </a:ext>
            </a:extLst>
          </p:cNvPr>
          <p:cNvSpPr txBox="1">
            <a:spLocks/>
          </p:cNvSpPr>
          <p:nvPr/>
        </p:nvSpPr>
        <p:spPr>
          <a:xfrm>
            <a:off x="179604" y="1586606"/>
            <a:ext cx="6153696" cy="276949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Проведение комплексных кадастровых работ на территории  СНТ. Преимущества выполнения работ Филиалом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DE1D689B-3DED-13D1-070F-0D70DA4CC531}"/>
              </a:ext>
            </a:extLst>
          </p:cNvPr>
          <p:cNvSpPr txBox="1">
            <a:spLocks/>
          </p:cNvSpPr>
          <p:nvPr/>
        </p:nvSpPr>
        <p:spPr>
          <a:xfrm>
            <a:off x="352245" y="4689352"/>
            <a:ext cx="5716817" cy="1533647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Segoe UI"/>
                <a:ea typeface="DejaVu Sans"/>
                <a:cs typeface="+mn-cs"/>
              </a:rPr>
              <a:t>Миронова Любовь Александровна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Segoe UI"/>
                <a:ea typeface="DejaVu Sans"/>
                <a:cs typeface="+mn-cs"/>
              </a:rPr>
              <a:t>филиал ППК «Роскадастр»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Segoe UI"/>
                <a:ea typeface="DejaVu Sans"/>
                <a:cs typeface="+mn-cs"/>
              </a:rPr>
              <a:t>по Красноярскому краю</a:t>
            </a:r>
            <a:endParaRPr kumimoji="0" lang="ru-RU" sz="2800" b="0" i="0" u="none" strike="noStrike" kern="1200" cap="none" spc="-1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1058" y="641947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172691" y="0"/>
            <a:ext cx="10534651" cy="838199"/>
          </a:xfrm>
        </p:spPr>
        <p:txBody>
          <a:bodyPr/>
          <a:lstStyle/>
          <a:p>
            <a:r>
              <a:rPr lang="ru-RU" dirty="0" smtClean="0"/>
              <a:t>Роскадастр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CustomShape 1"/>
          <p:cNvSpPr/>
          <p:nvPr/>
        </p:nvSpPr>
        <p:spPr bwMode="auto">
          <a:xfrm>
            <a:off x="2113260" y="212400"/>
            <a:ext cx="7919640" cy="65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chemeClr val="tx2"/>
                </a:solidFill>
                <a:latin typeface="Segoe UI Semibold"/>
                <a:ea typeface="DejaVu Sans"/>
              </a:rPr>
              <a:t>ИМЕЮЩИЕСЯ В РАСПОРЯЖЕНИИ </a:t>
            </a:r>
            <a:r>
              <a:rPr lang="ru-RU" sz="1800" b="1" strike="noStrike" spc="-1" dirty="0" smtClean="0">
                <a:solidFill>
                  <a:schemeClr val="tx2"/>
                </a:solidFill>
                <a:latin typeface="Segoe UI Semibold"/>
                <a:ea typeface="DejaVu Sans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 smtClean="0">
                <a:solidFill>
                  <a:schemeClr val="tx2"/>
                </a:solidFill>
                <a:latin typeface="Segoe UI Semibold"/>
                <a:ea typeface="DejaVu Sans"/>
              </a:rPr>
              <a:t>МАТЕРИАЛЫ </a:t>
            </a:r>
            <a:r>
              <a:rPr lang="ru-RU" sz="1800" b="1" strike="noStrike" spc="-1" dirty="0">
                <a:solidFill>
                  <a:schemeClr val="tx2"/>
                </a:solidFill>
                <a:latin typeface="Segoe UI Semibold"/>
                <a:ea typeface="DejaVu Sans"/>
              </a:rPr>
              <a:t>И </a:t>
            </a:r>
            <a:r>
              <a:rPr lang="ru-RU" sz="1800" b="1" strike="noStrike" spc="-1" dirty="0" smtClean="0">
                <a:solidFill>
                  <a:schemeClr val="tx2"/>
                </a:solidFill>
                <a:latin typeface="Segoe UI Semibold"/>
                <a:ea typeface="DejaVu Sans"/>
              </a:rPr>
              <a:t>СВЕДЕНИЯ ПЕРЕДАЮТ ИСПОЛНИТЕЛЮ: </a:t>
            </a:r>
            <a:endParaRPr lang="ru-RU" sz="1800" b="1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6654230" y="2044700"/>
            <a:ext cx="4032000" cy="43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Clr>
                <a:schemeClr val="tx2"/>
              </a:buClr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ПРАВООБЛАДАТЕЛИ</a:t>
            </a:r>
          </a:p>
        </p:txBody>
      </p:sp>
      <p:sp>
        <p:nvSpPr>
          <p:cNvPr id="8" name="CustomShape 4"/>
          <p:cNvSpPr/>
          <p:nvPr/>
        </p:nvSpPr>
        <p:spPr bwMode="auto">
          <a:xfrm>
            <a:off x="1656800" y="862560"/>
            <a:ext cx="3304800" cy="1077410"/>
          </a:xfrm>
          <a:prstGeom prst="rect">
            <a:avLst/>
          </a:prstGeom>
          <a:solidFill>
            <a:srgbClr val="FFFFFF"/>
          </a:solidFill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2" cstate="print"/>
          <a:stretch/>
        </p:blipFill>
        <p:spPr bwMode="auto">
          <a:xfrm>
            <a:off x="2486240" y="978620"/>
            <a:ext cx="1645920" cy="851560"/>
          </a:xfrm>
          <a:prstGeom prst="rect">
            <a:avLst/>
          </a:prstGeom>
          <a:ln>
            <a:noFill/>
          </a:ln>
        </p:spPr>
      </p:pic>
      <p:sp>
        <p:nvSpPr>
          <p:cNvPr id="10" name="CustomShape 5"/>
          <p:cNvSpPr/>
          <p:nvPr/>
        </p:nvSpPr>
        <p:spPr bwMode="auto">
          <a:xfrm>
            <a:off x="878780" y="2578100"/>
            <a:ext cx="4860840" cy="3632200"/>
          </a:xfrm>
          <a:prstGeom prst="rect">
            <a:avLst/>
          </a:prstGeom>
          <a:solidFill>
            <a:srgbClr val="FFFFFF"/>
          </a:solidFill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indent="342900" algn="ctr">
              <a:spcAft>
                <a:spcPts val="30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выполнении комплексных кадастровых работ, финансируемых за счет внебюджетных средств, получение сведений ЕГРН, государственного адресного реестра и иных необходимых для выполнения таких работ сведений, материалов или документов осуществляется исполнителем комплексных кадастровых работ самостоятельно, если иное не установлено договором подряда на выполнение комплексных кадастровых работ </a:t>
            </a: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1" name="CustomShape 6"/>
          <p:cNvSpPr/>
          <p:nvPr/>
        </p:nvSpPr>
        <p:spPr bwMode="auto">
          <a:xfrm>
            <a:off x="7017830" y="862560"/>
            <a:ext cx="3304800" cy="1083680"/>
          </a:xfrm>
          <a:prstGeom prst="rect">
            <a:avLst/>
          </a:prstGeom>
          <a:solidFill>
            <a:srgbClr val="FFFFFF"/>
          </a:solidFill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2" name="CustomShape 7"/>
          <p:cNvSpPr/>
          <p:nvPr/>
        </p:nvSpPr>
        <p:spPr bwMode="auto">
          <a:xfrm>
            <a:off x="6210300" y="2578100"/>
            <a:ext cx="5057080" cy="2019300"/>
          </a:xfrm>
          <a:prstGeom prst="rect">
            <a:avLst/>
          </a:prstGeom>
          <a:solidFill>
            <a:srgbClr val="FFFFFF"/>
          </a:solidFill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just">
              <a:lnSpc>
                <a:spcPct val="100000"/>
              </a:lnSpc>
              <a:buClr>
                <a:schemeClr val="tx2"/>
              </a:buClr>
              <a:buFont typeface="Wingdings" charset="2"/>
              <a:buChar char=""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материалы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 документы в отношении земельных участков и (или) объектов капитального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строительства, в том числе копии документов в отношении РУОН, сведения о которых отсутствуют в ЕГРН </a:t>
            </a:r>
          </a:p>
          <a:p>
            <a:pPr marL="216000" indent="-216000" algn="just">
              <a:lnSpc>
                <a:spcPct val="100000"/>
              </a:lnSpc>
              <a:buClr>
                <a:schemeClr val="tx2"/>
              </a:buClr>
              <a:buFont typeface="Wingdings" charset="2"/>
              <a:buChar char="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адресе правообладателя и (или) об адресе электронной почты правообладателя </a:t>
            </a:r>
          </a:p>
          <a:p>
            <a:pPr marL="216000" indent="-216000" algn="just">
              <a:lnSpc>
                <a:spcPct val="100000"/>
              </a:lnSpc>
              <a:buClr>
                <a:srgbClr val="0066B3"/>
              </a:buClr>
              <a:buFont typeface="Wingdings" charset="2"/>
              <a:buChar char=""/>
            </a:pPr>
            <a:endParaRPr lang="ru-RU" sz="16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3" name="Picture 2" descr="N:\!Обмен\Хорошавина\Значки и формы презентации Красноярский край\ЗНАЧКИ\персонажи\аренда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13" y="990280"/>
            <a:ext cx="451970" cy="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N:\!Обмен\Хорошавина\Значки и формы презентации Красноярский край\ЗНАЧКИ\персонажи\собственникЗ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60" y="1234530"/>
            <a:ext cx="601160" cy="5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/>
          <p:nvPr/>
        </p:nvPicPr>
        <p:blipFill>
          <a:blip r:embed="rId5" cstate="print"/>
          <a:stretch/>
        </p:blipFill>
        <p:spPr bwMode="auto">
          <a:xfrm>
            <a:off x="8939148" y="1049780"/>
            <a:ext cx="419996" cy="517540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301278" y="6404094"/>
            <a:ext cx="1210139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b="1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b="1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ИСПОЛНИТЕЛЬ ПОДАЁТ ЗАЯВЛЕНИЯ</a:t>
            </a:r>
            <a:endParaRPr lang="ru-RU" sz="2400" dirty="0"/>
          </a:p>
        </p:txBody>
      </p:sp>
      <p:sp>
        <p:nvSpPr>
          <p:cNvPr id="5" name="CustomShape 2"/>
          <p:cNvSpPr/>
          <p:nvPr/>
        </p:nvSpPr>
        <p:spPr bwMode="auto">
          <a:xfrm>
            <a:off x="2504160" y="1299240"/>
            <a:ext cx="1089720" cy="64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2000160" y="2882900"/>
            <a:ext cx="8535760" cy="32103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 algn="just">
              <a:lnSpc>
                <a:spcPct val="100000"/>
              </a:lnSpc>
              <a:buClr>
                <a:schemeClr val="accent2">
                  <a:lumMod val="40000"/>
                  <a:lumOff val="6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</a:rPr>
              <a:t>подает </a:t>
            </a:r>
            <a:r>
              <a:rPr lang="ru-RU" sz="1800" b="1" dirty="0">
                <a:solidFill>
                  <a:srgbClr val="0070C0"/>
                </a:solidFill>
              </a:rPr>
              <a:t>в </a:t>
            </a:r>
            <a:r>
              <a:rPr lang="ru-RU" sz="1800" b="1" dirty="0" err="1">
                <a:solidFill>
                  <a:srgbClr val="0070C0"/>
                </a:solidFill>
              </a:rPr>
              <a:t>Росреестр</a:t>
            </a:r>
            <a:r>
              <a:rPr lang="ru-RU" sz="1800" b="1" dirty="0">
                <a:solidFill>
                  <a:srgbClr val="0070C0"/>
                </a:solidFill>
              </a:rPr>
              <a:t> заявление о внесении в ЕГРН сведений об адресах электронной почты и (или) о почтовых адресах правообладателей объектов, в отношении которых выполняются комплексные кадастровые </a:t>
            </a:r>
            <a:r>
              <a:rPr lang="ru-RU" sz="1800" b="1" dirty="0" smtClean="0">
                <a:solidFill>
                  <a:srgbClr val="0070C0"/>
                </a:solidFill>
              </a:rPr>
              <a:t>работы</a:t>
            </a:r>
          </a:p>
          <a:p>
            <a:pPr marL="720" algn="just">
              <a:lnSpc>
                <a:spcPct val="100000"/>
              </a:lnSpc>
              <a:buClr>
                <a:schemeClr val="accent2">
                  <a:lumMod val="40000"/>
                  <a:lumOff val="60000"/>
                </a:schemeClr>
              </a:buClr>
              <a:buSzPct val="200000"/>
            </a:pPr>
            <a:endParaRPr lang="ru-RU" sz="1800" dirty="0" smtClean="0"/>
          </a:p>
          <a:p>
            <a:pPr marL="285840" indent="-285120" algn="just">
              <a:lnSpc>
                <a:spcPct val="100000"/>
              </a:lnSpc>
              <a:buClr>
                <a:schemeClr val="accent2">
                  <a:lumMod val="40000"/>
                  <a:lumOff val="6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1800" b="1" dirty="0">
                <a:solidFill>
                  <a:srgbClr val="0070C0"/>
                </a:solidFill>
              </a:rPr>
              <a:t>подает в </a:t>
            </a:r>
            <a:r>
              <a:rPr lang="ru-RU" sz="1800" b="1" dirty="0" err="1">
                <a:solidFill>
                  <a:srgbClr val="0070C0"/>
                </a:solidFill>
              </a:rPr>
              <a:t>Росреестр</a:t>
            </a:r>
            <a:r>
              <a:rPr lang="ru-RU" sz="1800" b="1" dirty="0">
                <a:solidFill>
                  <a:srgbClr val="0070C0"/>
                </a:solidFill>
              </a:rPr>
              <a:t> заявления о внесении в ЕГРН сведений о ранее учтенных объектах недвижимости, сведений о которых нет в ЕГРН либо права на которые возникли до вступления в силу Федерального закона </a:t>
            </a:r>
            <a:r>
              <a:rPr lang="ru-RU" sz="1800" b="1" dirty="0" smtClean="0">
                <a:solidFill>
                  <a:srgbClr val="0070C0"/>
                </a:solidFill>
              </a:rPr>
              <a:t>«О </a:t>
            </a:r>
            <a:r>
              <a:rPr lang="ru-RU" sz="1800" b="1" dirty="0">
                <a:solidFill>
                  <a:srgbClr val="0070C0"/>
                </a:solidFill>
              </a:rPr>
              <a:t>государственной регистрации прав на недвижимое имущество и сделок с </a:t>
            </a:r>
            <a:r>
              <a:rPr lang="ru-RU" sz="1800" b="1" dirty="0" smtClean="0">
                <a:solidFill>
                  <a:srgbClr val="0070C0"/>
                </a:solidFill>
              </a:rPr>
              <a:t>ним» </a:t>
            </a:r>
            <a:r>
              <a:rPr lang="ru-RU" sz="1800" b="1" dirty="0">
                <a:solidFill>
                  <a:srgbClr val="0070C0"/>
                </a:solidFill>
              </a:rPr>
              <a:t>и не прекращены и государственный кадастровый учет которых не осуществлен</a:t>
            </a:r>
            <a:endParaRPr lang="ru-RU" sz="1800" b="1" strike="noStrike" spc="-1" dirty="0" smtClean="0">
              <a:solidFill>
                <a:srgbClr val="0070C0"/>
              </a:solidFill>
              <a:latin typeface="Segoe UI Semibold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00B050"/>
              </a:buClr>
            </a:pPr>
            <a:r>
              <a:rPr lang="ru-RU" spc="-1" dirty="0" smtClean="0">
                <a:solidFill>
                  <a:srgbClr val="000000"/>
                </a:solidFill>
                <a:latin typeface="Segoe UI Semibold"/>
              </a:rPr>
              <a:t>     </a:t>
            </a:r>
          </a:p>
          <a:p>
            <a:pPr marL="720">
              <a:lnSpc>
                <a:spcPct val="100000"/>
              </a:lnSpc>
              <a:buClr>
                <a:srgbClr val="00B050"/>
              </a:buClr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7" name="Picture 5"/>
          <p:cNvPicPr/>
          <p:nvPr/>
        </p:nvPicPr>
        <p:blipFill>
          <a:blip r:embed="rId2" cstate="print"/>
          <a:stretch/>
        </p:blipFill>
        <p:spPr bwMode="auto">
          <a:xfrm>
            <a:off x="4761204" y="1101388"/>
            <a:ext cx="1302968" cy="161133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tretch/>
        </p:blipFill>
        <p:spPr bwMode="auto">
          <a:xfrm>
            <a:off x="2184400" y="1299240"/>
            <a:ext cx="1148080" cy="1413479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5052008" y="1334576"/>
            <a:ext cx="72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@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5"/>
          <p:cNvPicPr/>
          <p:nvPr/>
        </p:nvPicPr>
        <p:blipFill>
          <a:blip r:embed="rId2" cstate="print"/>
          <a:stretch/>
        </p:blipFill>
        <p:spPr bwMode="auto">
          <a:xfrm>
            <a:off x="6416040" y="1101388"/>
            <a:ext cx="1286217" cy="1611332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6553200" y="1397022"/>
            <a:ext cx="904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РУОН</a:t>
            </a:r>
          </a:p>
        </p:txBody>
      </p:sp>
      <p:sp>
        <p:nvSpPr>
          <p:cNvPr id="12" name="CustomShape 2"/>
          <p:cNvSpPr/>
          <p:nvPr/>
        </p:nvSpPr>
        <p:spPr bwMode="auto">
          <a:xfrm rot="24000">
            <a:off x="3594852" y="1732313"/>
            <a:ext cx="644400" cy="28044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B75BC"/>
              </a:gs>
              <a:gs pos="100000">
                <a:srgbClr val="FFFFFF"/>
              </a:gs>
            </a:gsLst>
            <a:lin ang="16200000"/>
          </a:gra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3" name="CustomShape 2"/>
          <p:cNvSpPr/>
          <p:nvPr/>
        </p:nvSpPr>
        <p:spPr bwMode="auto">
          <a:xfrm rot="24000">
            <a:off x="8100791" y="1739206"/>
            <a:ext cx="644400" cy="28044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B75BC"/>
              </a:gs>
              <a:gs pos="100000">
                <a:srgbClr val="FFFFFF"/>
              </a:gs>
            </a:gsLst>
            <a:lin ang="16200000"/>
          </a:gra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14" name="Graphic 20">
            <a:extLst>
              <a:ext uri="{FF2B5EF4-FFF2-40B4-BE49-F238E27FC236}">
                <a16:creationId xmlns:a16="http://schemas.microsoft.com/office/drawing/2014/main" xmlns="" id="{DAA55534-3C59-42AB-B311-D9006E8E1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auto">
          <a:xfrm>
            <a:off x="9177949" y="1418760"/>
            <a:ext cx="1357971" cy="12062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338147" y="6404094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4291" y="15"/>
            <a:ext cx="7940029" cy="83819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ПОРЯДОК ИЗВЕЩЕНИЯ О НАЧАЛЕ ККР</a:t>
            </a:r>
            <a:endParaRPr lang="ru-RU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56510570-EBFE-4C8B-BA63-57D5B14C613A}"/>
              </a:ext>
            </a:extLst>
          </p:cNvPr>
          <p:cNvSpPr txBox="1">
            <a:spLocks/>
          </p:cNvSpPr>
          <p:nvPr/>
        </p:nvSpPr>
        <p:spPr bwMode="auto">
          <a:xfrm>
            <a:off x="8743949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467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656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73683" t="25725" r="18529" b="48672"/>
          <a:stretch/>
        </p:blipFill>
        <p:spPr bwMode="auto">
          <a:xfrm>
            <a:off x="3399889" y="1079370"/>
            <a:ext cx="1365480" cy="1219220"/>
          </a:xfrm>
          <a:prstGeom prst="rect">
            <a:avLst/>
          </a:prstGeom>
          <a:ln>
            <a:noFill/>
          </a:ln>
        </p:spPr>
      </p:pic>
      <p:pic>
        <p:nvPicPr>
          <p:cNvPr id="8" name="Picture 5"/>
          <p:cNvPicPr/>
          <p:nvPr/>
        </p:nvPicPr>
        <p:blipFill>
          <a:blip r:embed="rId3" cstate="print"/>
          <a:stretch/>
        </p:blipFill>
        <p:spPr bwMode="auto">
          <a:xfrm>
            <a:off x="1884180" y="941220"/>
            <a:ext cx="1095480" cy="1470240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 bwMode="auto">
          <a:xfrm rot="24000">
            <a:off x="5083313" y="1507039"/>
            <a:ext cx="644400" cy="28044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B75BC"/>
              </a:gs>
              <a:gs pos="100000">
                <a:srgbClr val="FFFFFF"/>
              </a:gs>
            </a:gsLst>
            <a:lin ang="16200000"/>
          </a:gra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" name="CustomShape 3"/>
          <p:cNvSpPr/>
          <p:nvPr/>
        </p:nvSpPr>
        <p:spPr bwMode="auto">
          <a:xfrm>
            <a:off x="1950820" y="1008180"/>
            <a:ext cx="881789" cy="386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050" b="1" strike="noStrike" spc="-1" dirty="0">
                <a:solidFill>
                  <a:srgbClr val="0070C0"/>
                </a:solidFill>
                <a:latin typeface="Franklin Gothic Medium"/>
                <a:ea typeface="DejaVu Sans"/>
              </a:rPr>
              <a:t> </a:t>
            </a:r>
            <a:r>
              <a:rPr lang="ru-RU" sz="1050" b="1" strike="noStrike" spc="-1" dirty="0" smtClean="0">
                <a:solidFill>
                  <a:srgbClr val="0070C0"/>
                </a:solidFill>
                <a:latin typeface="Franklin Gothic Medium"/>
                <a:ea typeface="DejaVu Sans"/>
              </a:rPr>
              <a:t>договор</a:t>
            </a:r>
            <a:r>
              <a:rPr lang="ru-RU" sz="1300" b="0" strike="noStrike" spc="-1" dirty="0" smtClean="0">
                <a:solidFill>
                  <a:srgbClr val="0070C0"/>
                </a:solidFill>
                <a:latin typeface="Franklin Gothic Medium"/>
                <a:ea typeface="DejaVu Sans"/>
              </a:rPr>
              <a:t> </a:t>
            </a:r>
            <a:endParaRPr lang="ru-RU" sz="1300" b="0" strike="noStrike" spc="-1" dirty="0">
              <a:latin typeface="Arial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 r="2710" b="16205"/>
          <a:stretch/>
        </p:blipFill>
        <p:spPr bwMode="auto">
          <a:xfrm>
            <a:off x="1950820" y="1525632"/>
            <a:ext cx="796320" cy="57348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tretch/>
        </p:blipFill>
        <p:spPr bwMode="auto">
          <a:xfrm>
            <a:off x="7834680" y="0"/>
            <a:ext cx="895940" cy="762000"/>
          </a:xfrm>
          <a:prstGeom prst="rect">
            <a:avLst/>
          </a:prstGeom>
          <a:ln>
            <a:noFill/>
          </a:ln>
        </p:spPr>
      </p:pic>
      <p:sp>
        <p:nvSpPr>
          <p:cNvPr id="17" name="CustomShape 7"/>
          <p:cNvSpPr/>
          <p:nvPr/>
        </p:nvSpPr>
        <p:spPr bwMode="auto">
          <a:xfrm>
            <a:off x="23863" y="888020"/>
            <a:ext cx="1528580" cy="35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 З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аказчик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ККР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6" cstate="print"/>
          <a:stretch/>
        </p:blipFill>
        <p:spPr bwMode="auto">
          <a:xfrm>
            <a:off x="1917849" y="3144799"/>
            <a:ext cx="914760" cy="1308960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7" cstate="print"/>
          <a:stretch/>
        </p:blipFill>
        <p:spPr bwMode="auto">
          <a:xfrm rot="21594600">
            <a:off x="2792333" y="3076285"/>
            <a:ext cx="1812960" cy="1294200"/>
          </a:xfrm>
          <a:prstGeom prst="rect">
            <a:avLst/>
          </a:prstGeom>
          <a:ln>
            <a:noFill/>
          </a:ln>
        </p:spPr>
      </p:pic>
      <p:sp>
        <p:nvSpPr>
          <p:cNvPr id="23" name="CustomShape 10"/>
          <p:cNvSpPr/>
          <p:nvPr/>
        </p:nvSpPr>
        <p:spPr bwMode="auto">
          <a:xfrm rot="24000">
            <a:off x="4607280" y="3732741"/>
            <a:ext cx="644400" cy="28044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B75BC"/>
              </a:gs>
              <a:gs pos="100000">
                <a:srgbClr val="FFFFFF"/>
              </a:gs>
            </a:gsLst>
            <a:lin ang="16200000"/>
          </a:gra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24" name="Рисунок 23"/>
          <p:cNvPicPr/>
          <p:nvPr/>
        </p:nvPicPr>
        <p:blipFill>
          <a:blip r:embed="rId8" cstate="print"/>
          <a:srcRect l="3190"/>
          <a:stretch/>
        </p:blipFill>
        <p:spPr bwMode="auto">
          <a:xfrm>
            <a:off x="5590794" y="3398579"/>
            <a:ext cx="1385406" cy="1105608"/>
          </a:xfrm>
          <a:prstGeom prst="rect">
            <a:avLst/>
          </a:prstGeom>
          <a:ln>
            <a:noFill/>
          </a:ln>
        </p:spPr>
      </p:pic>
      <p:sp>
        <p:nvSpPr>
          <p:cNvPr id="25" name="CustomShape 11"/>
          <p:cNvSpPr/>
          <p:nvPr/>
        </p:nvSpPr>
        <p:spPr bwMode="auto">
          <a:xfrm rot="21592800">
            <a:off x="7194247" y="3724060"/>
            <a:ext cx="644400" cy="28044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B75BC"/>
              </a:gs>
              <a:gs pos="100000">
                <a:srgbClr val="FFFFFF"/>
              </a:gs>
            </a:gsLst>
            <a:lin ang="16200000"/>
          </a:gra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 l="58148" t="12262" r="27576" b="65221"/>
          <a:stretch/>
        </p:blipFill>
        <p:spPr bwMode="auto">
          <a:xfrm>
            <a:off x="9214320" y="2736199"/>
            <a:ext cx="789480" cy="1063080"/>
          </a:xfrm>
          <a:prstGeom prst="rect">
            <a:avLst/>
          </a:prstGeom>
          <a:ln>
            <a:noFill/>
          </a:ln>
        </p:spPr>
      </p:pic>
      <p:pic>
        <p:nvPicPr>
          <p:cNvPr id="28" name="Picture 4"/>
          <p:cNvPicPr/>
          <p:nvPr/>
        </p:nvPicPr>
        <p:blipFill>
          <a:blip r:embed="rId10" cstate="print"/>
          <a:stretch/>
        </p:blipFill>
        <p:spPr bwMode="auto">
          <a:xfrm>
            <a:off x="8552160" y="2790560"/>
            <a:ext cx="714960" cy="1038240"/>
          </a:xfrm>
          <a:prstGeom prst="rect">
            <a:avLst/>
          </a:prstGeom>
          <a:ln>
            <a:noFill/>
          </a:ln>
        </p:spPr>
      </p:pic>
      <p:pic>
        <p:nvPicPr>
          <p:cNvPr id="29" name="Picture 4"/>
          <p:cNvPicPr/>
          <p:nvPr/>
        </p:nvPicPr>
        <p:blipFill>
          <a:blip r:embed="rId10" cstate="print"/>
          <a:stretch/>
        </p:blipFill>
        <p:spPr bwMode="auto">
          <a:xfrm>
            <a:off x="9950160" y="2779920"/>
            <a:ext cx="678600" cy="985680"/>
          </a:xfrm>
          <a:prstGeom prst="rect">
            <a:avLst/>
          </a:prstGeom>
          <a:ln>
            <a:noFill/>
          </a:ln>
        </p:spPr>
      </p:pic>
      <p:pic>
        <p:nvPicPr>
          <p:cNvPr id="31" name="Picture 4"/>
          <p:cNvPicPr/>
          <p:nvPr/>
        </p:nvPicPr>
        <p:blipFill>
          <a:blip r:embed="rId10" cstate="print"/>
          <a:stretch/>
        </p:blipFill>
        <p:spPr bwMode="auto">
          <a:xfrm>
            <a:off x="9700246" y="3237655"/>
            <a:ext cx="678600" cy="985680"/>
          </a:xfrm>
          <a:prstGeom prst="rect">
            <a:avLst/>
          </a:prstGeom>
          <a:ln>
            <a:noFill/>
          </a:ln>
        </p:spPr>
      </p:pic>
      <p:pic>
        <p:nvPicPr>
          <p:cNvPr id="32" name="Picture 4"/>
          <p:cNvPicPr/>
          <p:nvPr/>
        </p:nvPicPr>
        <p:blipFill>
          <a:blip r:embed="rId10" cstate="print"/>
          <a:stretch/>
        </p:blipFill>
        <p:spPr bwMode="auto">
          <a:xfrm>
            <a:off x="8851873" y="3267739"/>
            <a:ext cx="678600" cy="985680"/>
          </a:xfrm>
          <a:prstGeom prst="rect">
            <a:avLst/>
          </a:prstGeom>
          <a:ln>
            <a:noFill/>
          </a:ln>
        </p:spPr>
      </p:pic>
      <p:sp>
        <p:nvSpPr>
          <p:cNvPr id="33" name="CustomShape 12"/>
          <p:cNvSpPr/>
          <p:nvPr/>
        </p:nvSpPr>
        <p:spPr bwMode="auto">
          <a:xfrm>
            <a:off x="7979599" y="4272600"/>
            <a:ext cx="3101747" cy="35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Правообладатели 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объектов недвижимости</a:t>
            </a:r>
            <a:endParaRPr lang="ru-RU" sz="18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11" cstate="print"/>
          <a:srcRect l="68920" t="3857" r="14485" b="20686"/>
          <a:stretch/>
        </p:blipFill>
        <p:spPr bwMode="auto">
          <a:xfrm>
            <a:off x="6105070" y="1079370"/>
            <a:ext cx="892910" cy="1332090"/>
          </a:xfrm>
          <a:prstGeom prst="rect">
            <a:avLst/>
          </a:prstGeom>
          <a:ln>
            <a:noFill/>
          </a:ln>
        </p:spPr>
      </p:pic>
      <p:pic>
        <p:nvPicPr>
          <p:cNvPr id="35" name="Picture 3"/>
          <p:cNvPicPr/>
          <p:nvPr/>
        </p:nvPicPr>
        <p:blipFill>
          <a:blip r:embed="rId12" cstate="print"/>
          <a:stretch/>
        </p:blipFill>
        <p:spPr bwMode="auto">
          <a:xfrm>
            <a:off x="1200477" y="5159446"/>
            <a:ext cx="1905965" cy="1174680"/>
          </a:xfrm>
          <a:prstGeom prst="rect">
            <a:avLst/>
          </a:prstGeom>
          <a:ln>
            <a:noFill/>
          </a:ln>
        </p:spPr>
      </p:pic>
      <p:sp>
        <p:nvSpPr>
          <p:cNvPr id="38" name="CustomShape 15"/>
          <p:cNvSpPr/>
          <p:nvPr/>
        </p:nvSpPr>
        <p:spPr bwMode="auto">
          <a:xfrm rot="24000">
            <a:off x="4245517" y="5375224"/>
            <a:ext cx="644400" cy="28044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B75BC"/>
              </a:gs>
              <a:gs pos="100000">
                <a:srgbClr val="FFFFFF"/>
              </a:gs>
            </a:gsLst>
            <a:lin ang="16200000"/>
          </a:gra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9" name="CustomShape 16"/>
          <p:cNvSpPr/>
          <p:nvPr/>
        </p:nvSpPr>
        <p:spPr bwMode="auto">
          <a:xfrm>
            <a:off x="5372578" y="4934832"/>
            <a:ext cx="3537062" cy="354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66B3"/>
                </a:solidFill>
                <a:latin typeface="Calibri"/>
              </a:rPr>
              <a:t> печатное </a:t>
            </a: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СМИ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сетевое издание</a:t>
            </a:r>
            <a:endParaRPr lang="ru-RU" sz="1800" b="1" strike="noStrike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13" cstate="print"/>
          <a:srcRect l="68920" t="3857" r="14485" b="20686"/>
          <a:stretch/>
        </p:blipFill>
        <p:spPr bwMode="auto">
          <a:xfrm>
            <a:off x="9120018" y="4948074"/>
            <a:ext cx="1078200" cy="1498320"/>
          </a:xfrm>
          <a:prstGeom prst="rect">
            <a:avLst/>
          </a:prstGeom>
          <a:ln>
            <a:noFill/>
          </a:ln>
        </p:spPr>
      </p:pic>
      <p:sp>
        <p:nvSpPr>
          <p:cNvPr id="41" name="CustomShape 17"/>
          <p:cNvSpPr/>
          <p:nvPr/>
        </p:nvSpPr>
        <p:spPr bwMode="auto">
          <a:xfrm>
            <a:off x="9192018" y="5845141"/>
            <a:ext cx="934200" cy="4747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200" b="1" strike="noStrike" spc="-1" dirty="0" smtClean="0">
                <a:solidFill>
                  <a:srgbClr val="0070C0"/>
                </a:solidFill>
                <a:latin typeface="Franklin Gothic Medium"/>
                <a:ea typeface="DejaVu Sans"/>
              </a:rPr>
              <a:t>ДОСТУПНО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400" b="1" strike="noStrike" spc="-1" dirty="0">
                <a:solidFill>
                  <a:srgbClr val="0070C0"/>
                </a:solidFill>
                <a:latin typeface="Franklin Gothic Medium"/>
                <a:ea typeface="DejaVu Sans"/>
              </a:rPr>
              <a:t>30 ДНЕЙ</a:t>
            </a:r>
            <a:r>
              <a:rPr lang="ru-RU" sz="1400" b="0" strike="noStrike" spc="-1" dirty="0">
                <a:solidFill>
                  <a:srgbClr val="0070C0"/>
                </a:solidFill>
                <a:latin typeface="Franklin Gothic Medium"/>
                <a:ea typeface="DejaVu Sans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2" name="Line 18"/>
          <p:cNvSpPr/>
          <p:nvPr/>
        </p:nvSpPr>
        <p:spPr bwMode="auto">
          <a:xfrm flipV="1">
            <a:off x="2153460" y="2736199"/>
            <a:ext cx="8692340" cy="5021"/>
          </a:xfrm>
          <a:prstGeom prst="line">
            <a:avLst/>
          </a:prstGeom>
          <a:ln w="29160">
            <a:solidFill>
              <a:srgbClr val="57983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3" name="Line 19"/>
          <p:cNvSpPr/>
          <p:nvPr/>
        </p:nvSpPr>
        <p:spPr bwMode="auto">
          <a:xfrm>
            <a:off x="2153460" y="4901220"/>
            <a:ext cx="8692340" cy="0"/>
          </a:xfrm>
          <a:prstGeom prst="line">
            <a:avLst/>
          </a:prstGeom>
          <a:ln w="29160">
            <a:solidFill>
              <a:srgbClr val="57983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4" name="CustomShape 20"/>
          <p:cNvSpPr/>
          <p:nvPr/>
        </p:nvSpPr>
        <p:spPr bwMode="auto">
          <a:xfrm>
            <a:off x="7686216" y="2041308"/>
            <a:ext cx="3346162" cy="300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66B3"/>
                </a:solidFill>
                <a:latin typeface="Calibri"/>
                <a:ea typeface="DejaVu Sans"/>
              </a:rPr>
              <a:t> информационный щит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45" name="CustomShape 21"/>
          <p:cNvSpPr/>
          <p:nvPr/>
        </p:nvSpPr>
        <p:spPr bwMode="auto">
          <a:xfrm>
            <a:off x="8157487" y="1039120"/>
            <a:ext cx="1310011" cy="35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 http://сайт; </a:t>
            </a:r>
            <a:endParaRPr lang="ru-RU" sz="1800" b="0" strike="noStrike" spc="-1" dirty="0" smtClean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6" name="CustomShape 22"/>
          <p:cNvSpPr/>
          <p:nvPr/>
        </p:nvSpPr>
        <p:spPr bwMode="auto">
          <a:xfrm rot="20766600">
            <a:off x="2563900" y="3363027"/>
            <a:ext cx="2512440" cy="35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66B3"/>
                </a:solidFill>
                <a:latin typeface="Calibri"/>
                <a:ea typeface="DejaVu Sans"/>
              </a:rPr>
              <a:t>ИЗВЕЩЕНИЕ</a:t>
            </a:r>
            <a:endParaRPr lang="ru-RU" sz="1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47" name="CustomShape 9"/>
          <p:cNvSpPr/>
          <p:nvPr/>
        </p:nvSpPr>
        <p:spPr bwMode="auto">
          <a:xfrm>
            <a:off x="173330" y="2777940"/>
            <a:ext cx="1777490" cy="35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Исполнитель ККР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 bwMode="auto">
          <a:xfrm>
            <a:off x="1022880" y="1552586"/>
            <a:ext cx="42948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Segoe UI Semibold"/>
                <a:ea typeface="DejaVu Sans"/>
              </a:rPr>
              <a:t>1.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 bwMode="auto">
          <a:xfrm>
            <a:off x="1055455" y="3406258"/>
            <a:ext cx="42948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Segoe UI Semibold"/>
                <a:ea typeface="DejaVu Sans"/>
              </a:rPr>
              <a:t>2.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0" name="CustomShape 13"/>
          <p:cNvSpPr/>
          <p:nvPr/>
        </p:nvSpPr>
        <p:spPr bwMode="auto">
          <a:xfrm>
            <a:off x="1022880" y="5267754"/>
            <a:ext cx="42948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Segoe UI Semibold"/>
                <a:ea typeface="DejaVu Sans"/>
              </a:rPr>
              <a:t>3.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30030" y="1314567"/>
            <a:ext cx="2674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орган, уполномоченный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утверждение карты-плана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территории;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CustomShape 2"/>
          <p:cNvSpPr/>
          <p:nvPr/>
        </p:nvSpPr>
        <p:spPr bwMode="auto">
          <a:xfrm rot="24000">
            <a:off x="7334227" y="1521274"/>
            <a:ext cx="644400" cy="28044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B75BC"/>
              </a:gs>
              <a:gs pos="100000">
                <a:srgbClr val="FFFFFF"/>
              </a:gs>
            </a:gsLst>
            <a:lin ang="16200000"/>
          </a:gra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1026" name="Picture 2" descr="N:\!Обмен\Хорошавина\Значки и формы презентации Красноярский край\ЗНАЧКИ\объекты\5рабдн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60" y="5056677"/>
            <a:ext cx="840461" cy="6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867036" y="5659108"/>
            <a:ext cx="1700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рабочих дней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372578" y="5173478"/>
            <a:ext cx="202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pc="-1" dirty="0" smtClean="0">
                <a:solidFill>
                  <a:srgbClr val="0066B3"/>
                </a:solidFill>
                <a:latin typeface="Calibri"/>
                <a:ea typeface="DejaVu Sans"/>
              </a:rPr>
              <a:t> http</a:t>
            </a:r>
            <a:r>
              <a:rPr lang="ru-RU" sz="1800" b="1" spc="-1" dirty="0">
                <a:solidFill>
                  <a:srgbClr val="0066B3"/>
                </a:solidFill>
                <a:latin typeface="Calibri"/>
                <a:ea typeface="DejaVu Sans"/>
              </a:rPr>
              <a:t>:// сайт</a:t>
            </a:r>
            <a:endParaRPr lang="ru-RU" sz="1800" dirty="0"/>
          </a:p>
        </p:txBody>
      </p:sp>
      <p:sp>
        <p:nvSpPr>
          <p:cNvPr id="58" name="CustomShape 20"/>
          <p:cNvSpPr/>
          <p:nvPr/>
        </p:nvSpPr>
        <p:spPr bwMode="auto">
          <a:xfrm>
            <a:off x="5390117" y="5442315"/>
            <a:ext cx="2458231" cy="3088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66B3"/>
                </a:solidFill>
                <a:latin typeface="Calibri"/>
                <a:ea typeface="DejaVu Sans"/>
              </a:rPr>
              <a:t> информационный щит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344807" y="5720709"/>
            <a:ext cx="1407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ОМС,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32654" y="5724204"/>
            <a:ext cx="1419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ОГВ субъекта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329411" y="5949761"/>
            <a:ext cx="2760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орган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регистрации прав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-30902" y="4861201"/>
            <a:ext cx="25289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   Орган</a:t>
            </a:r>
            <a:r>
              <a:rPr lang="ru-RU" sz="1400" b="1" dirty="0"/>
              <a:t>, </a:t>
            </a:r>
            <a:r>
              <a:rPr lang="ru-RU" sz="1400" b="1" dirty="0" smtClean="0"/>
              <a:t>уполномоченный</a:t>
            </a:r>
          </a:p>
          <a:p>
            <a:r>
              <a:rPr lang="ru-RU" sz="1400" b="1" dirty="0" smtClean="0"/>
              <a:t>   на </a:t>
            </a:r>
            <a:r>
              <a:rPr lang="ru-RU" sz="1400" b="1" dirty="0"/>
              <a:t>утверждение </a:t>
            </a:r>
            <a:endParaRPr lang="ru-RU" sz="1400" b="1" dirty="0" smtClean="0"/>
          </a:p>
          <a:p>
            <a:r>
              <a:rPr lang="ru-RU" sz="1400" b="1" dirty="0"/>
              <a:t> </a:t>
            </a:r>
            <a:r>
              <a:rPr lang="ru-RU" sz="1400" b="1" dirty="0" smtClean="0"/>
              <a:t>  КПТР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Комплексные кадастровые работы выполняются с учетом следующих особенностей</a:t>
            </a:r>
            <a:endParaRPr lang="ru-RU" dirty="0"/>
          </a:p>
        </p:txBody>
      </p:sp>
      <p:sp>
        <p:nvSpPr>
          <p:cNvPr id="5" name="CustomShape 5"/>
          <p:cNvSpPr/>
          <p:nvPr/>
        </p:nvSpPr>
        <p:spPr bwMode="auto">
          <a:xfrm>
            <a:off x="335280" y="1107440"/>
            <a:ext cx="3972560" cy="543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35640" rIns="80640" bIns="35640"/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ЗУ, расположенные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 границах территории ведения гражданами садоводства или огородничества для собственных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нужд</a:t>
            </a:r>
          </a:p>
        </p:txBody>
      </p:sp>
      <p:sp>
        <p:nvSpPr>
          <p:cNvPr id="6" name="CustomShape 5"/>
          <p:cNvSpPr/>
          <p:nvPr/>
        </p:nvSpPr>
        <p:spPr bwMode="auto">
          <a:xfrm>
            <a:off x="7731760" y="1132840"/>
            <a:ext cx="4155440" cy="543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35640" rIns="80640" bIns="35640"/>
          <a:lstStyle/>
          <a:p>
            <a:pPr marL="342900" indent="-342900" algn="ctr">
              <a:lnSpc>
                <a:spcPct val="100000"/>
              </a:lnSpc>
              <a:buAutoNum type="arabi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межевания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территории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5"/>
          <p:cNvPicPr/>
          <p:nvPr/>
        </p:nvPicPr>
        <p:blipFill>
          <a:blip r:embed="rId2" cstate="print"/>
          <a:stretch/>
        </p:blipFill>
        <p:spPr bwMode="auto">
          <a:xfrm>
            <a:off x="4389120" y="1431448"/>
            <a:ext cx="3251200" cy="4360864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4511040" y="1771728"/>
            <a:ext cx="266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если образование таких земельных участков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предусмотрено следующими документами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8147" y="6404094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СОГЛАСИТЕЛЬНАЯ КОМИССИЯ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77159"/>
            <a:ext cx="12192000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Формируется в течение </a:t>
            </a:r>
            <a:r>
              <a:rPr lang="ru-RU" sz="1400" b="1" dirty="0" smtClean="0">
                <a:solidFill>
                  <a:srgbClr val="00B050"/>
                </a:solidFill>
              </a:rPr>
              <a:t>20 рабочих дней </a:t>
            </a:r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 smtClean="0">
                <a:solidFill>
                  <a:srgbClr val="00B050"/>
                </a:solidFill>
              </a:rPr>
              <a:t>со дня получения извещения о начале их выполнения (когда работы проводятся за счёт внебюджетных средств)</a:t>
            </a:r>
          </a:p>
          <a:p>
            <a:pPr algn="ctr"/>
            <a:endParaRPr lang="ru-RU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СОСТАВ СОГЛАСИТЕЛЬНОЙ КОМИССИИ ВХОДЯТ ПО ОДНОМУ ПРЕДСТАВИТЕЛЮ ОТ:</a:t>
            </a:r>
          </a:p>
          <a:p>
            <a:pPr algn="ctr"/>
            <a:endParaRPr lang="ru-RU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исполнительного органа государственной власти субъекта Российской Федерации, на территории которого выполняются ККР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федеральных органов исполнительной власти, осуществляющих полномочия собственника в отношении соответствующих объектов недвижимости, находящихся в федеральной собственности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ОМС муниципального округа, городского округа или поселения, на территориях которых выполняются ККР, 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ОМС муниципального района, если в состав его территории входят указанные поселения или если объекты ККР расположены на межселенной территории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органа регистрации прав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СРО, членом которой является кадастровый инженер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органа, уполномоченного в области градостроительной деятельности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лицо, уполномоченное решением общего собрания (на основании решения общего собрания членов ТСН, СНТ, потребительского кооператива либо иного гражданско-правового сообщества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заказчики ККР (их представитель)</a:t>
            </a:r>
          </a:p>
          <a:p>
            <a:pPr marL="285750" indent="-285750" algn="just">
              <a:buFontTx/>
              <a:buChar char="-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050" dirty="0" smtClean="0"/>
          </a:p>
          <a:p>
            <a:pPr algn="just"/>
            <a:endParaRPr lang="ru-RU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8147" y="6622102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ПОЛНОМОЧИЯ СОГЛАСИТЕЛЬНОЙ КОМИССИИ</a:t>
            </a:r>
            <a:endParaRPr lang="ru-RU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56510570-EBFE-4C8B-BA63-57D5B14C613A}"/>
              </a:ext>
            </a:extLst>
          </p:cNvPr>
          <p:cNvSpPr txBox="1">
            <a:spLocks/>
          </p:cNvSpPr>
          <p:nvPr/>
        </p:nvSpPr>
        <p:spPr bwMode="auto">
          <a:xfrm>
            <a:off x="8743949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467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656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8"/>
          <p:cNvSpPr txBox="1">
            <a:spLocks/>
          </p:cNvSpPr>
          <p:nvPr/>
        </p:nvSpPr>
        <p:spPr bwMode="auto">
          <a:xfrm>
            <a:off x="414068" y="1161047"/>
            <a:ext cx="9040484" cy="5049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07947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рассмотрение возражений заинтересованных лиц      относительно местоположения границ земельных      участков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079473" algn="l"/>
              </a:tabLst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07947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подготовка заключения согласительной комиссии о результатах рассмотрения возражений заинтересованных лиц о местоположении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07947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границ земельных участков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079473" algn="l"/>
              </a:tabLst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07947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оформление акта согласования местоположения границ при выполнении комплексных кадастровых работ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079473" algn="l"/>
              </a:tabLst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07947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разъяснение заинтересованным лицам возможности разрешения земельного спора о местоположении границ участков в судебном порядке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7B1ED87-399E-4F72-9D6D-B962273E0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90" y="1837336"/>
            <a:ext cx="2908197" cy="266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 выполнения работ Филиалом </a:t>
            </a:r>
          </a:p>
        </p:txBody>
      </p:sp>
      <p:sp>
        <p:nvSpPr>
          <p:cNvPr id="5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305657" y="2311096"/>
            <a:ext cx="10181493" cy="11488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Филиал работает более 20 лет и имеет значительный опыт в подготовке документов, являющихся результатом кадастровых </a:t>
            </a:r>
            <a:r>
              <a:rPr lang="ru-RU" sz="1600" b="1" dirty="0" smtClean="0">
                <a:solidFill>
                  <a:schemeClr val="tx1"/>
                </a:solidFill>
              </a:rPr>
              <a:t>работ, обладает </a:t>
            </a:r>
            <a:r>
              <a:rPr lang="ru-RU" sz="1600" b="1" dirty="0">
                <a:solidFill>
                  <a:schemeClr val="tx1"/>
                </a:solidFill>
              </a:rPr>
              <a:t>необходимым современным оборудованием и достаточным количеством сертифицированных специалистов, а также лицензией на выполнение геодезических работ.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288072" y="3677385"/>
            <a:ext cx="10146323" cy="8061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У Филиала имеется  непосредственный опыт в  проведении комплексных кадастровых работ в отношении объектов недвижимости расположенных в Красноярском </a:t>
            </a:r>
            <a:r>
              <a:rPr lang="ru-RU" sz="1600" b="1" dirty="0" smtClean="0">
                <a:solidFill>
                  <a:schemeClr val="tx1"/>
                </a:solidFill>
              </a:rPr>
              <a:t>крае.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976944" y="58670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65659" rtl="0" eaLnBrk="1" latinLnBrk="0" hangingPunct="1">
              <a:defRPr sz="1467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2829" algn="l" defTabSz="465659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659" algn="l" defTabSz="465659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88" algn="l" defTabSz="465659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318" algn="l" defTabSz="465659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4147" algn="l" defTabSz="465659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77" algn="l" defTabSz="465659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806" algn="l" defTabSz="465659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2633" algn="l" defTabSz="465659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CA335-37F7-42C7-872A-92C3D7072F8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288072" y="1173108"/>
            <a:ext cx="10199077" cy="9350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Самым </a:t>
            </a:r>
            <a:r>
              <a:rPr lang="ru-RU" sz="1600" b="1" dirty="0">
                <a:solidFill>
                  <a:schemeClr val="tx1"/>
                </a:solidFill>
              </a:rPr>
              <a:t>главным преимуществом является существенное снижение денежных затрат правообладателей (стоимость таких работ в пересчете на один объект значительно ниже, чем выполнение кадастровых работ в отношении каждого отдельного объекта недвижимости).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995" y="1110767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ru-RU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164" y="2234058"/>
            <a:ext cx="879231" cy="123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ru-RU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580" y="3464998"/>
            <a:ext cx="896815" cy="123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ru-RU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1142" y="5936995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340827" y="4760342"/>
            <a:ext cx="10146323" cy="9086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процессе проведения комплексных кадастровых работ филиал  дополнительно  проводит анализ сведений  ЕГРН по ОН расположенным  на территории садового общества на предмет выявления  дублирующих сведений , технических ошибок  и проводит </a:t>
            </a:r>
            <a:r>
              <a:rPr lang="ru-RU" sz="1600" b="1" dirty="0" smtClean="0">
                <a:solidFill>
                  <a:schemeClr val="tx1"/>
                </a:solidFill>
              </a:rPr>
              <a:t>самостоятельно.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3335" y="4599206"/>
            <a:ext cx="896815" cy="123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endParaRPr lang="ru-RU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0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4291" y="15"/>
            <a:ext cx="10917709" cy="895335"/>
          </a:xfrm>
        </p:spPr>
        <p:txBody>
          <a:bodyPr>
            <a:noAutofit/>
          </a:bodyPr>
          <a:lstStyle/>
          <a:p>
            <a:r>
              <a:rPr lang="ru-RU" sz="2300" dirty="0" smtClean="0"/>
              <a:t>Внесение сведений в ЕГРН на основании подготовленной в результате выполнения комплексных кадастровых работ карты-плана территории </a:t>
            </a:r>
            <a:endParaRPr lang="ru-RU" sz="2300" dirty="0"/>
          </a:p>
        </p:txBody>
      </p:sp>
      <p:pic>
        <p:nvPicPr>
          <p:cNvPr id="5" name="Picture 2" descr="N:\!Обмен\Хорошавина\Значки и формы презентации Красноярский край\ЗНАЧКИ\объекты\15рабд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92" y="3425011"/>
            <a:ext cx="3972559" cy="27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2418080" y="1283228"/>
            <a:ext cx="3596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Карта-план территории, в форме электронного документа, заверенного усиленной квалифицированной электронной подписью</a:t>
            </a:r>
          </a:p>
        </p:txBody>
      </p:sp>
      <p:pic>
        <p:nvPicPr>
          <p:cNvPr id="7" name="Graphic 20">
            <a:extLst>
              <a:ext uri="{FF2B5EF4-FFF2-40B4-BE49-F238E27FC236}">
                <a16:creationId xmlns:a16="http://schemas.microsoft.com/office/drawing/2014/main" xmlns="" id="{DAA55534-3C59-42AB-B311-D9006E8E1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auto">
          <a:xfrm>
            <a:off x="9177949" y="1418760"/>
            <a:ext cx="1357971" cy="1206264"/>
          </a:xfrm>
          <a:prstGeom prst="rect">
            <a:avLst/>
          </a:prstGeom>
        </p:spPr>
      </p:pic>
      <p:sp>
        <p:nvSpPr>
          <p:cNvPr id="8" name="CustomShape 6"/>
          <p:cNvSpPr/>
          <p:nvPr/>
        </p:nvSpPr>
        <p:spPr bwMode="auto">
          <a:xfrm>
            <a:off x="6563360" y="1738896"/>
            <a:ext cx="1231094" cy="55466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39A0FF"/>
          </a:soli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15"/>
          <p:cNvPicPr/>
          <p:nvPr/>
        </p:nvPicPr>
        <p:blipFill>
          <a:blip r:embed="rId10" cstate="print"/>
          <a:stretch/>
        </p:blipFill>
        <p:spPr bwMode="auto">
          <a:xfrm>
            <a:off x="723792" y="1294104"/>
            <a:ext cx="1148400" cy="16052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4998720" y="38822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Результатом выполнения комплексных кадастровых работ является внесение сведений об объектах недвижимости, содержащихся в картах-планах территорий кадастровых кварталов в ЕГРН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38147" y="640409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24:11:0410502</a:t>
            </a:r>
            <a:endParaRPr lang="ru-RU" dirty="0"/>
          </a:p>
        </p:txBody>
      </p:sp>
      <p:pic>
        <p:nvPicPr>
          <p:cNvPr id="5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8828" r="3827" b="28773"/>
          <a:stretch/>
        </p:blipFill>
        <p:spPr bwMode="auto">
          <a:xfrm>
            <a:off x="711201" y="843280"/>
            <a:ext cx="10871199" cy="523367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Прямоугольник 5"/>
          <p:cNvSpPr/>
          <p:nvPr/>
        </p:nvSpPr>
        <p:spPr>
          <a:xfrm>
            <a:off x="5338147" y="640409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24:11:0410502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6336" t="12722" r="3939" b="11000"/>
          <a:stretch/>
        </p:blipFill>
        <p:spPr bwMode="auto">
          <a:xfrm>
            <a:off x="772160" y="858520"/>
            <a:ext cx="10695940" cy="51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38147" y="640409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A04FAC2-C35A-44D1-7A98-DCB9C482F2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8629" y="2191898"/>
            <a:ext cx="2915754" cy="24742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4672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338147" y="6404094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=""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291" y="15"/>
            <a:ext cx="10534651" cy="83819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Нормативные акты, регулирующие вопросы ККР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01040" y="856357"/>
            <a:ext cx="10749280" cy="536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2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13.07.2015 №218-ФЗ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регистрации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недвижимости»</a:t>
            </a:r>
          </a:p>
          <a:p>
            <a:pPr algn="just">
              <a:lnSpc>
                <a:spcPts val="192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от 24.07.2007 №221-ФЗ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(глава 4.1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92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от 06.10.2003 № 131-ФЗ «Об общих принципах организации местного самоуправления в Российской Федерации»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92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01.12.2021 № 2148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утверждении государственной программы Российской Федерации «Национальная система пространственных данных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92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04.08.2021 №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П/0337 «Об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установлении формы карты-плана территории, формы акта согласования местоположения границ земельных участков при выполнении комплексных кадастровых работ и требований к их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подготовке»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29.12.2023 №П/0573 «О размещении на официальном сайте Федеральной службы государственной регистрации, кадастра картографии в информационно-телекоммуникационной сети "Интернет" XML-схемы, используемой для формирования XML-документа - карты-плана территории в форме электронного документа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92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Минэкономразвития России от 23.04.2015 №254 «Об утверждении формы извещения о начале выполнения комплексных кадастровых работ и примерной формы и содержания извещения о проведении заседания согласительной комиссии по вопросу согласования местоположения границ земельных участков при выполнении комплексных кадастровых работ»</a:t>
            </a:r>
          </a:p>
          <a:p>
            <a:pPr algn="just">
              <a:lnSpc>
                <a:spcPts val="192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Минэкономразвития России от 06.11.2019 №728 «Об утверждении формы сведений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выявленных расположенных в границах выполнения комплексных кадастровых работ земельных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участках…»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92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Минэкономразвития России от 20.04.2015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№244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формы и содержания протокола заседания согласительной комиссии по вопросу согласования местоположения границ земельных участков при выполнении комплексных кадастровых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работ»</a:t>
            </a:r>
          </a:p>
          <a:p>
            <a:pPr algn="just">
              <a:lnSpc>
                <a:spcPts val="192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 к приказу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19 августа 2020 №П/0310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отдельных форм заявлений в сфере государственного кадастрового учета и государственной регистрации прав, требований к их заполнению, к формату таких заявлений и представляемых документов в электронной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24:11:0410502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2561" t="12404" r="3890" b="11069"/>
          <a:stretch/>
        </p:blipFill>
        <p:spPr bwMode="auto">
          <a:xfrm>
            <a:off x="802640" y="896620"/>
            <a:ext cx="10722609" cy="511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38147" y="640409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24:11:0410502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2651" t="14752" r="4557" b="11888"/>
          <a:stretch/>
        </p:blipFill>
        <p:spPr bwMode="auto">
          <a:xfrm>
            <a:off x="795021" y="883920"/>
            <a:ext cx="10728960" cy="53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38147" y="6404094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8091" y="0"/>
            <a:ext cx="10534651" cy="838199"/>
          </a:xfrm>
        </p:spPr>
        <p:txBody>
          <a:bodyPr/>
          <a:lstStyle/>
          <a:p>
            <a:r>
              <a:rPr lang="ru-RU" dirty="0" smtClean="0"/>
              <a:t>Роскадастр</a:t>
            </a:r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6D14B3-CA85-455E-9D2E-CE62CE5793B8}"/>
              </a:ext>
            </a:extLst>
          </p:cNvPr>
          <p:cNvSpPr txBox="1">
            <a:spLocks/>
          </p:cNvSpPr>
          <p:nvPr/>
        </p:nvSpPr>
        <p:spPr>
          <a:xfrm>
            <a:off x="423035" y="2002631"/>
            <a:ext cx="6101721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9473" algn="l"/>
              </a:tabLst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</a:t>
            </a:r>
            <a:b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внимание!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906A543A-7707-4F3F-BF9E-D5794D3B9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14" t="13301" r="5450" b="7798"/>
          <a:stretch/>
        </p:blipFill>
        <p:spPr>
          <a:xfrm>
            <a:off x="343267" y="4715666"/>
            <a:ext cx="1209880" cy="99580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13879FA-4194-490B-B4F2-68002FD965A6}"/>
              </a:ext>
            </a:extLst>
          </p:cNvPr>
          <p:cNvSpPr txBox="1">
            <a:spLocks/>
          </p:cNvSpPr>
          <p:nvPr/>
        </p:nvSpPr>
        <p:spPr>
          <a:xfrm>
            <a:off x="512763" y="5729055"/>
            <a:ext cx="120979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defTabSz="864017">
              <a:lnSpc>
                <a:spcPct val="100000"/>
              </a:lnSpc>
              <a:spcBef>
                <a:spcPct val="0"/>
              </a:spcBef>
              <a:buNone/>
              <a:defRPr sz="900" b="0" i="0" baseline="0">
                <a:solidFill>
                  <a:srgbClr val="374140"/>
                </a:solidFill>
                <a:ea typeface="Dotum" panose="020B0600000101010101" pitchFamily="34" charset="-127"/>
                <a:cs typeface="Segoe UI Semibold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4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rosreestr.gov.ru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37373A"/>
              </a:solidFill>
              <a:effectLst/>
              <a:uLnTx/>
              <a:uFillTx/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4098" name="Picture 2" descr="N:\!Обмен\БРЕНДБУК\2023\Фирменный стиль Роскадастр\Паттерны\png (разные виды и цвета)\кадастр + цифровизация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214" y="0"/>
            <a:ext cx="96967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38147" y="640409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11726" y="152400"/>
            <a:ext cx="8212014" cy="12827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Под  ККР понимаются работы, </a:t>
            </a:r>
            <a:br>
              <a:rPr lang="ru-RU" sz="3200" dirty="0" smtClean="0"/>
            </a:br>
            <a:r>
              <a:rPr lang="ru-RU" sz="3200" dirty="0" smtClean="0"/>
              <a:t>которые выполняются в отношении:</a:t>
            </a:r>
            <a:endParaRPr lang="ru-RU" sz="320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09FEA501-3037-8550-8E59-215A96F61A8C}"/>
              </a:ext>
            </a:extLst>
          </p:cNvPr>
          <p:cNvSpPr>
            <a:spLocks/>
          </p:cNvSpPr>
          <p:nvPr/>
        </p:nvSpPr>
        <p:spPr>
          <a:xfrm>
            <a:off x="1958549" y="1710227"/>
            <a:ext cx="9119759" cy="1269966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5400">
            <a:solidFill>
              <a:schemeClr val="accent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74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741" dirty="0" smtClean="0">
                <a:solidFill>
                  <a:srgbClr val="FFFFFF"/>
                </a:solidFill>
                <a:latin typeface="Arial"/>
              </a:rPr>
              <a:t>11</a:t>
            </a:r>
            <a:endParaRPr lang="ru-RU" sz="74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1E675D29-DAAC-37B5-844F-49181D876B91}"/>
              </a:ext>
            </a:extLst>
          </p:cNvPr>
          <p:cNvSpPr>
            <a:spLocks/>
          </p:cNvSpPr>
          <p:nvPr/>
        </p:nvSpPr>
        <p:spPr>
          <a:xfrm>
            <a:off x="1940964" y="3287863"/>
            <a:ext cx="9154928" cy="1108292"/>
          </a:xfrm>
          <a:prstGeom prst="roundRect">
            <a:avLst>
              <a:gd name="adj" fmla="val 12075"/>
            </a:avLst>
          </a:prstGeom>
          <a:solidFill>
            <a:schemeClr val="bg1"/>
          </a:solidFill>
          <a:ln w="25400">
            <a:solidFill>
              <a:schemeClr val="accent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74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09FEA501-3037-8550-8E59-215A96F61A8C}"/>
              </a:ext>
            </a:extLst>
          </p:cNvPr>
          <p:cNvSpPr>
            <a:spLocks/>
          </p:cNvSpPr>
          <p:nvPr/>
        </p:nvSpPr>
        <p:spPr>
          <a:xfrm>
            <a:off x="1958549" y="4624788"/>
            <a:ext cx="9102174" cy="1178135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5400">
            <a:solidFill>
              <a:schemeClr val="accent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74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2969BF-EE50-4358-B743-12C79B8930E0}"/>
              </a:ext>
            </a:extLst>
          </p:cNvPr>
          <p:cNvSpPr txBox="1"/>
          <p:nvPr/>
        </p:nvSpPr>
        <p:spPr>
          <a:xfrm>
            <a:off x="2133600" y="1779864"/>
            <a:ext cx="85682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1800" dirty="0" smtClean="0">
                <a:solidFill>
                  <a:srgbClr val="39505E"/>
                </a:solidFill>
              </a:rPr>
              <a:t>1. земельных участков, сведения о которых не соответствуют требованиям к описанию местоположения границ земельных участков, установленными Федеральным законом от 13.07.2015 №218-ФЗ «О государственной регистрации недвижимости»</a:t>
            </a:r>
            <a:endParaRPr lang="ru-RU" sz="1800" dirty="0">
              <a:solidFill>
                <a:srgbClr val="39505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2969BF-EE50-4358-B743-12C79B8930E0}"/>
              </a:ext>
            </a:extLst>
          </p:cNvPr>
          <p:cNvSpPr txBox="1"/>
          <p:nvPr/>
        </p:nvSpPr>
        <p:spPr>
          <a:xfrm>
            <a:off x="2159227" y="3347431"/>
            <a:ext cx="87009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>
                <a:schemeClr val="tx1"/>
              </a:buClr>
              <a:tabLst>
                <a:tab pos="263525" algn="l"/>
              </a:tabLst>
            </a:pPr>
            <a:r>
              <a:rPr lang="ru-RU" sz="1800" dirty="0" smtClean="0">
                <a:solidFill>
                  <a:srgbClr val="39505E"/>
                </a:solidFill>
              </a:rPr>
              <a:t>2. земельных участков, образование которых предусмотрено документами, указанными в части 6 статьи 42.1 «Закона о кадастровой деятельности»</a:t>
            </a:r>
            <a:endParaRPr lang="ru-RU" sz="1800" dirty="0">
              <a:solidFill>
                <a:srgbClr val="39505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2969BF-EE50-4358-B743-12C79B8930E0}"/>
              </a:ext>
            </a:extLst>
          </p:cNvPr>
          <p:cNvSpPr txBox="1"/>
          <p:nvPr/>
        </p:nvSpPr>
        <p:spPr>
          <a:xfrm>
            <a:off x="2119498" y="4664323"/>
            <a:ext cx="8650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>
                <a:schemeClr val="tx1"/>
              </a:buClr>
              <a:tabLst>
                <a:tab pos="263525" algn="l"/>
                <a:tab pos="544513" algn="l"/>
              </a:tabLst>
            </a:pPr>
            <a:r>
              <a:rPr lang="ru-RU" sz="1800" dirty="0" smtClean="0">
                <a:solidFill>
                  <a:srgbClr val="39505E"/>
                </a:solidFill>
              </a:rPr>
              <a:t>3. в отношении зданий, сооружений (за исключением линейных объектов), а также объектов незавершенного строительства, сведения о которых содержаться в ЕГРН</a:t>
            </a:r>
            <a:endParaRPr lang="ru-RU" sz="1800" dirty="0">
              <a:solidFill>
                <a:srgbClr val="39505E"/>
              </a:solidFill>
            </a:endParaRPr>
          </a:p>
        </p:txBody>
      </p:sp>
      <p:pic>
        <p:nvPicPr>
          <p:cNvPr id="18" name="Graphic 309">
            <a:extLst>
              <a:ext uri="{FF2B5EF4-FFF2-40B4-BE49-F238E27FC236}">
                <a16:creationId xmlns="" xmlns:a16="http://schemas.microsoft.com/office/drawing/2014/main" id="{8705B608-DF40-4FFF-B542-22D3FBF58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52390" y="4668515"/>
            <a:ext cx="1135734" cy="1135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F2B97B6-E237-47B7-AC08-45340B921F4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5" y="1844485"/>
            <a:ext cx="1365526" cy="10014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C0C0FC7-0B96-4B55-87B9-6CD4DA0C32F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5" y="3290953"/>
            <a:ext cx="1113567" cy="11135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38147" y="6404094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!Обмен\БРЕНДБУК\2023\Фирменный стиль Роскадастр\Паттерны\png (разные виды и цвета)\Гравиметрические волны зелены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15" y="861646"/>
            <a:ext cx="12192000" cy="5996353"/>
          </a:xfrm>
          <a:prstGeom prst="rect">
            <a:avLst/>
          </a:prstGeom>
          <a:noFill/>
        </p:spPr>
      </p:pic>
      <p:sp>
        <p:nvSpPr>
          <p:cNvPr id="9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063868" y="3114051"/>
            <a:ext cx="10181493" cy="11488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244"/>
          </a:p>
        </p:txBody>
      </p:sp>
      <p:sp>
        <p:nvSpPr>
          <p:cNvPr id="10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072662" y="4536830"/>
            <a:ext cx="10146323" cy="15826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244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1875" y="509953"/>
            <a:ext cx="9874355" cy="967154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-1" dirty="0" smtClean="0"/>
              <a:t>Объекты должны располагаться на территории одного или нескольких КК или территориях, указанных в части 1 статьи 42.11 №221-ФЗ:</a:t>
            </a:r>
            <a:endParaRPr lang="ru-RU" dirty="0"/>
          </a:p>
        </p:txBody>
      </p:sp>
      <p:sp>
        <p:nvSpPr>
          <p:cNvPr id="5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055077" y="1640207"/>
            <a:ext cx="10199077" cy="11605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244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1A9CAD-645C-4AFC-98C0-8510C87203E7}"/>
              </a:ext>
            </a:extLst>
          </p:cNvPr>
          <p:cNvSpPr txBox="1"/>
          <p:nvPr/>
        </p:nvSpPr>
        <p:spPr>
          <a:xfrm>
            <a:off x="1125416" y="1943500"/>
            <a:ext cx="9900138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1800" dirty="0" smtClean="0"/>
              <a:t>в границах территории ведения гражданами садоводства или огородничества для собственных нужд</a:t>
            </a:r>
            <a:endParaRPr lang="ru-RU" sz="1800" dirty="0">
              <a:solidFill>
                <a:srgbClr val="39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8169" y="3324278"/>
            <a:ext cx="9935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в границах территории, используемой членами гаражного кооператива, объединяющего правообладателей гаражей или земельных участков 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3338" y="4539383"/>
            <a:ext cx="100232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в границах расположенного на территории одного муниципального образования единого, неразрывного элемента планировочной структуры или совокупности смежных элементов планировочной структуры, на территории которого или которых расположены принадлежащие участникам иного, не указанного в пунктах 1 и 2 гражданско-правового сообщества (например, товарищества собственников недвижимости). </a:t>
            </a:r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77866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ru-RU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31974"/>
            <a:ext cx="879231" cy="123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ru-RU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712668"/>
            <a:ext cx="896815" cy="123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ru-RU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8147" y="6404094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!Обмен\БРЕНДБУК\2023\Фирменный стиль Роскадастр\Паттерны\png (разные виды и цвета)\цифровой паттерн 01011011.png"/>
          <p:cNvPicPr>
            <a:picLocks noChangeAspect="1" noChangeArrowheads="1"/>
          </p:cNvPicPr>
          <p:nvPr/>
        </p:nvPicPr>
        <p:blipFill>
          <a:blip r:embed="rId2" cstate="print">
            <a:lum bright="55000" contrast="-8000"/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0384" y="0"/>
            <a:ext cx="6884971" cy="861631"/>
          </a:xfrm>
        </p:spPr>
        <p:txBody>
          <a:bodyPr/>
          <a:lstStyle/>
          <a:p>
            <a:pPr algn="ctr"/>
            <a:r>
              <a:rPr lang="ru-RU" dirty="0" smtClean="0"/>
              <a:t>В результате выполнения ККР:</a:t>
            </a:r>
            <a:endParaRPr lang="ru-RU" dirty="0"/>
          </a:p>
        </p:txBody>
      </p:sp>
      <p:sp>
        <p:nvSpPr>
          <p:cNvPr id="5" name="CustomShape 2"/>
          <p:cNvSpPr/>
          <p:nvPr/>
        </p:nvSpPr>
        <p:spPr>
          <a:xfrm>
            <a:off x="2105040" y="1129680"/>
            <a:ext cx="8198280" cy="53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840" indent="-276120">
              <a:lnSpc>
                <a:spcPct val="100000"/>
              </a:lnSpc>
              <a:spcBef>
                <a:spcPts val="601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ru-RU" sz="15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осуществляется уточнение местоположения </a:t>
            </a:r>
            <a:r>
              <a:rPr lang="ru-RU" sz="1500" spc="-1" dirty="0">
                <a:solidFill>
                  <a:srgbClr val="000000"/>
                </a:solidFill>
                <a:latin typeface="Segoe UI"/>
                <a:ea typeface="DejaVu Sans"/>
              </a:rPr>
              <a:t>г</a:t>
            </a:r>
            <a:r>
              <a:rPr lang="ru-RU" sz="1500" b="0" strike="noStrike" spc="-1" dirty="0" smtClean="0">
                <a:solidFill>
                  <a:srgbClr val="000000"/>
                </a:solidFill>
                <a:latin typeface="Segoe UI"/>
                <a:ea typeface="DejaVu Sans"/>
              </a:rPr>
              <a:t>раниц </a:t>
            </a:r>
            <a:r>
              <a:rPr lang="ru-RU" sz="15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земельных участков 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2104680" y="1813320"/>
            <a:ext cx="8198280" cy="53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840" indent="-276120">
              <a:lnSpc>
                <a:spcPct val="100000"/>
              </a:lnSpc>
              <a:spcBef>
                <a:spcPts val="601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ru-RU" sz="15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осуществляется установление или уточнение местоположения на земельных участках зданий, сооружений, объектов незавершённого строительства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2105040" y="2569680"/>
            <a:ext cx="8198280" cy="53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840" indent="-276120">
              <a:lnSpc>
                <a:spcPct val="100000"/>
              </a:lnSpc>
              <a:spcBef>
                <a:spcPts val="601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ru-RU" sz="15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обеспечивается образование земельных участков, на которых расположены, в том числе многоквартирные дома, сооружения (за исключением линейных объектов)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2105040" y="3253320"/>
            <a:ext cx="8198280" cy="53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840" indent="-276120">
              <a:lnSpc>
                <a:spcPct val="100000"/>
              </a:lnSpc>
              <a:spcBef>
                <a:spcPts val="601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ru-RU" sz="15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обеспечивается образование земельных участков общего пользования занятых площадями, улицами, проездами, водными объектами и другими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2104680" y="3937680"/>
            <a:ext cx="8198280" cy="53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840" indent="-276120">
              <a:lnSpc>
                <a:spcPct val="100000"/>
              </a:lnSpc>
              <a:spcBef>
                <a:spcPts val="601"/>
              </a:spcBef>
              <a:buClr>
                <a:srgbClr val="0070C0"/>
              </a:buClr>
              <a:buSzPct val="200000"/>
              <a:buFont typeface="Segoe UI" pitchFamily="34" charset="0"/>
              <a:buChar char="•"/>
            </a:pPr>
            <a:r>
              <a:rPr lang="ru-RU" sz="15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обеспечивается исправление реестровых ошибок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11" name="CustomShape 9"/>
          <p:cNvSpPr/>
          <p:nvPr/>
        </p:nvSpPr>
        <p:spPr>
          <a:xfrm>
            <a:off x="2104680" y="5485320"/>
            <a:ext cx="8198640" cy="107136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800" b="0" strike="noStrike" spc="-1" dirty="0">
                <a:latin typeface="Segoe UI Semibold"/>
                <a:ea typeface="DejaVu Sans"/>
              </a:rPr>
              <a:t>ККР </a:t>
            </a:r>
            <a:r>
              <a:rPr lang="ru-RU" sz="1800" b="1" strike="noStrike" spc="-1" dirty="0">
                <a:solidFill>
                  <a:srgbClr val="008CFF"/>
                </a:solidFill>
                <a:latin typeface="Segoe UI Semibold"/>
                <a:ea typeface="DejaVu Sans"/>
              </a:rPr>
              <a:t>НЕ ВЫПОЛНЯЮТСЯ </a:t>
            </a:r>
            <a:r>
              <a:rPr lang="ru-RU" sz="1800" b="0" strike="noStrike" spc="-1" dirty="0">
                <a:latin typeface="Segoe UI Semibold"/>
                <a:ea typeface="DejaVu Sans"/>
              </a:rPr>
              <a:t>В ОТНОШЕНИИ ЗЕМЕЛЬНЫХ УЧАСТКОВ, РАСПОЛОЖЕННЫХ В ГРАНИЦАХ ТЕРРИТОРИЙ, В ОТНОШЕНИИ КОТОРОЙ ПРИНЯТО РЕШЕНИЕ О ЕЁ КОМПЛЕКСНОМ РАЗВИТИИ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9500" y="4547963"/>
            <a:ext cx="7691315" cy="815346"/>
            <a:chOff x="-2333904" y="6470866"/>
            <a:chExt cx="4747391" cy="943838"/>
          </a:xfrm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="" xmlns:a16="http://schemas.microsoft.com/office/drawing/2014/main" id="{FB8198B7-244A-254B-EE8B-E005D7A2DA80}"/>
                </a:ext>
              </a:extLst>
            </p:cNvPr>
            <p:cNvSpPr/>
            <p:nvPr/>
          </p:nvSpPr>
          <p:spPr>
            <a:xfrm>
              <a:off x="-2333904" y="6470866"/>
              <a:ext cx="4747391" cy="910650"/>
            </a:xfrm>
            <a:prstGeom prst="roundRect">
              <a:avLst/>
            </a:prstGeom>
            <a:solidFill>
              <a:srgbClr val="189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4"/>
            </a:p>
          </p:txBody>
        </p:sp>
        <p:sp>
          <p:nvSpPr>
            <p:cNvPr id="15" name="Прямоугольник 29">
              <a:extLst>
                <a:ext uri="{FF2B5EF4-FFF2-40B4-BE49-F238E27FC236}">
                  <a16:creationId xmlns="" xmlns:a16="http://schemas.microsoft.com/office/drawing/2014/main" id="{ED525B21-D1D5-8965-6C28-538D905B56D6}"/>
                </a:ext>
              </a:extLst>
            </p:cNvPr>
            <p:cNvSpPr/>
            <p:nvPr/>
          </p:nvSpPr>
          <p:spPr>
            <a:xfrm>
              <a:off x="-2173165" y="6725002"/>
              <a:ext cx="4375637" cy="689702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867" b="1" dirty="0" smtClean="0">
                  <a:solidFill>
                    <a:schemeClr val="bg1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ПОВТОРНОЕ ВЫПОЛНЕНИЕ ККР НЕ ДОПУСКАЕТСЯ</a:t>
              </a:r>
              <a:endParaRPr lang="ru-RU" sz="1867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376247" y="6622102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zaika\AppData\Local\Temp\Rar$DRa5640.43397\ЗНАЧКИ\объекты\важно!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9" y="4467959"/>
            <a:ext cx="850901" cy="10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:\!Обмен\БРЕНДБУК\2023\Фирменный стиль Роскадастр\Паттерны\png (разные виды и цвета)\зеленый паттерн -диджитал-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9230"/>
            <a:ext cx="12192000" cy="597876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Скругленный прямоугольник 26">
            <a:extLst>
              <a:ext uri="{FF2B5EF4-FFF2-40B4-BE49-F238E27FC236}">
                <a16:creationId xmlns="" xmlns:a16="http://schemas.microsoft.com/office/drawing/2014/main" id="{415C2636-1328-477D-B3DE-B48B0B9CD6F9}"/>
              </a:ext>
            </a:extLst>
          </p:cNvPr>
          <p:cNvSpPr>
            <a:spLocks/>
          </p:cNvSpPr>
          <p:nvPr/>
        </p:nvSpPr>
        <p:spPr>
          <a:xfrm>
            <a:off x="3651738" y="1037491"/>
            <a:ext cx="7854462" cy="4888523"/>
          </a:xfrm>
          <a:prstGeom prst="roundRect">
            <a:avLst>
              <a:gd name="adj" fmla="val 4006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74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6" name="Скругленный прямоугольник 33">
            <a:extLst>
              <a:ext uri="{FF2B5EF4-FFF2-40B4-BE49-F238E27FC236}">
                <a16:creationId xmlns="" xmlns:a16="http://schemas.microsoft.com/office/drawing/2014/main" id="{9E4FB6D6-2D2E-4F4C-BB4B-221C8DE4AD6E}"/>
              </a:ext>
            </a:extLst>
          </p:cNvPr>
          <p:cNvSpPr/>
          <p:nvPr/>
        </p:nvSpPr>
        <p:spPr>
          <a:xfrm>
            <a:off x="6594231" y="601776"/>
            <a:ext cx="4424435" cy="734654"/>
          </a:xfrm>
          <a:prstGeom prst="roundRect">
            <a:avLst/>
          </a:prstGeom>
          <a:solidFill>
            <a:srgbClr val="00CC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 СЧЁТ ВНЕБЮДЖЕТНЫХ СРЕДСТВ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9663148" y="1666841"/>
            <a:ext cx="682560" cy="989640"/>
          </a:xfrm>
          <a:prstGeom prst="rect">
            <a:avLst/>
          </a:prstGeom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4" cstate="print"/>
          <a:srcRect l="8949" r="45417" b="7498"/>
          <a:stretch/>
        </p:blipFill>
        <p:spPr bwMode="auto">
          <a:xfrm>
            <a:off x="7494508" y="1616441"/>
            <a:ext cx="736200" cy="104004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17737" t="4322" r="63220" b="8801"/>
          <a:stretch/>
        </p:blipFill>
        <p:spPr bwMode="auto">
          <a:xfrm>
            <a:off x="6922468" y="2083541"/>
            <a:ext cx="643680" cy="896400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/>
          <p:nvPr/>
        </p:nvPicPr>
        <p:blipFill>
          <a:blip r:embed="rId6" cstate="print"/>
          <a:stretch/>
        </p:blipFill>
        <p:spPr bwMode="auto">
          <a:xfrm>
            <a:off x="8564268" y="3795101"/>
            <a:ext cx="715680" cy="1029600"/>
          </a:xfrm>
          <a:prstGeom prst="rect">
            <a:avLst/>
          </a:prstGeom>
          <a:ln>
            <a:noFill/>
          </a:ln>
        </p:spPr>
      </p:pic>
      <p:sp>
        <p:nvSpPr>
          <p:cNvPr id="20" name="CustomShape 6"/>
          <p:cNvSpPr/>
          <p:nvPr/>
        </p:nvSpPr>
        <p:spPr bwMode="auto">
          <a:xfrm>
            <a:off x="2911791" y="2996446"/>
            <a:ext cx="136368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b="1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" name="CustomShape 12"/>
          <p:cNvSpPr/>
          <p:nvPr/>
        </p:nvSpPr>
        <p:spPr bwMode="auto">
          <a:xfrm>
            <a:off x="6366739" y="2962357"/>
            <a:ext cx="2663280" cy="7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8CFF"/>
                </a:solidFill>
                <a:latin typeface="Calibri"/>
                <a:ea typeface="DejaVu Sans"/>
              </a:rPr>
              <a:t>лицо </a:t>
            </a:r>
            <a:endParaRPr lang="ru-RU" sz="1800" b="0" strike="noStrike" spc="-1" dirty="0">
              <a:solidFill>
                <a:srgbClr val="008C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8CFF"/>
                </a:solidFill>
                <a:latin typeface="Calibri"/>
                <a:ea typeface="DejaVu Sans"/>
              </a:rPr>
              <a:t>по </a:t>
            </a:r>
            <a:r>
              <a:rPr lang="ru-RU" sz="1800" b="1" strike="noStrike" spc="-1" dirty="0" smtClean="0">
                <a:solidFill>
                  <a:srgbClr val="008CFF"/>
                </a:solidFill>
                <a:latin typeface="Calibri"/>
                <a:ea typeface="DejaVu Sans"/>
              </a:rPr>
              <a:t>нотариальной 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8CFF"/>
                </a:solidFill>
                <a:latin typeface="Calibri"/>
                <a:ea typeface="DejaVu Sans"/>
              </a:rPr>
              <a:t>доверенности</a:t>
            </a:r>
            <a:endParaRPr lang="ru-RU" sz="1800" b="0" strike="noStrike" spc="-1" dirty="0">
              <a:solidFill>
                <a:srgbClr val="008CFF"/>
              </a:solidFill>
              <a:latin typeface="Arial"/>
            </a:endParaRPr>
          </a:p>
        </p:txBody>
      </p:sp>
      <p:sp>
        <p:nvSpPr>
          <p:cNvPr id="22" name="CustomShape 8"/>
          <p:cNvSpPr/>
          <p:nvPr/>
        </p:nvSpPr>
        <p:spPr bwMode="auto">
          <a:xfrm>
            <a:off x="9347262" y="2997527"/>
            <a:ext cx="141984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pc="-1" dirty="0">
                <a:solidFill>
                  <a:srgbClr val="008CFF"/>
                </a:solidFill>
                <a:latin typeface="Calibri"/>
                <a:ea typeface="DejaVu Sans"/>
              </a:rPr>
              <a:t>л</a:t>
            </a:r>
            <a:r>
              <a:rPr lang="ru-RU" sz="1800" b="1" spc="-1" dirty="0" smtClean="0">
                <a:solidFill>
                  <a:srgbClr val="008CFF"/>
                </a:solidFill>
                <a:latin typeface="Calibri"/>
                <a:ea typeface="DejaVu Sans"/>
              </a:rPr>
              <a:t>ицо, действующее</a:t>
            </a:r>
            <a:endParaRPr lang="ru-RU" sz="1800" b="1" strike="noStrike" spc="-1" dirty="0" smtClean="0">
              <a:solidFill>
                <a:srgbClr val="008C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8CFF"/>
                </a:solidFill>
                <a:latin typeface="Calibri"/>
                <a:ea typeface="DejaVu Sans"/>
              </a:rPr>
              <a:t> на основании 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8CFF"/>
                </a:solidFill>
                <a:latin typeface="Calibri"/>
                <a:ea typeface="DejaVu Sans"/>
              </a:rPr>
              <a:t>указания закона</a:t>
            </a:r>
            <a:endParaRPr lang="ru-RU" sz="1800" b="0" strike="noStrike" spc="-1" dirty="0">
              <a:solidFill>
                <a:srgbClr val="008CFF"/>
              </a:solidFill>
              <a:latin typeface="Arial"/>
            </a:endParaRPr>
          </a:p>
        </p:txBody>
      </p:sp>
      <p:sp>
        <p:nvSpPr>
          <p:cNvPr id="23" name="CustomShape 9"/>
          <p:cNvSpPr/>
          <p:nvPr/>
        </p:nvSpPr>
        <p:spPr bwMode="auto">
          <a:xfrm>
            <a:off x="7156384" y="4992487"/>
            <a:ext cx="3383280" cy="82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8CFF"/>
                </a:solidFill>
                <a:latin typeface="Calibri"/>
                <a:ea typeface="DejaVu Sans"/>
              </a:rPr>
              <a:t>представитель </a:t>
            </a:r>
            <a:endParaRPr lang="ru-RU" sz="1800" b="0" strike="noStrike" spc="-1" dirty="0">
              <a:solidFill>
                <a:srgbClr val="008C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(уполномоченный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решением общего собрания)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38147" y="640409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/>
          <p:cNvPicPr/>
          <p:nvPr/>
        </p:nvPicPr>
        <p:blipFill>
          <a:blip r:embed="rId2" cstate="print"/>
          <a:stretch/>
        </p:blipFill>
        <p:spPr bwMode="auto">
          <a:xfrm>
            <a:off x="7426924" y="1152720"/>
            <a:ext cx="1495080" cy="2004840"/>
          </a:xfrm>
          <a:prstGeom prst="rect">
            <a:avLst/>
          </a:prstGeom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Скругленный прямоугольник 26">
            <a:extLst>
              <a:ext uri="{FF2B5EF4-FFF2-40B4-BE49-F238E27FC236}">
                <a16:creationId xmlns="" xmlns:a16="http://schemas.microsoft.com/office/drawing/2014/main" id="{415C2636-1328-477D-B3DE-B48B0B9CD6F9}"/>
              </a:ext>
            </a:extLst>
          </p:cNvPr>
          <p:cNvSpPr>
            <a:spLocks/>
          </p:cNvSpPr>
          <p:nvPr/>
        </p:nvSpPr>
        <p:spPr>
          <a:xfrm>
            <a:off x="1654409" y="444970"/>
            <a:ext cx="9640276" cy="3894996"/>
          </a:xfrm>
          <a:prstGeom prst="roundRect">
            <a:avLst>
              <a:gd name="adj" fmla="val 4006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74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6" name="Скругленный прямоугольник 33">
            <a:extLst>
              <a:ext uri="{FF2B5EF4-FFF2-40B4-BE49-F238E27FC236}">
                <a16:creationId xmlns="" xmlns:a16="http://schemas.microsoft.com/office/drawing/2014/main" id="{9E4FB6D6-2D2E-4F4C-BB4B-221C8DE4AD6E}"/>
              </a:ext>
            </a:extLst>
          </p:cNvPr>
          <p:cNvSpPr/>
          <p:nvPr/>
        </p:nvSpPr>
        <p:spPr>
          <a:xfrm>
            <a:off x="6594230" y="408345"/>
            <a:ext cx="4424435" cy="734654"/>
          </a:xfrm>
          <a:prstGeom prst="roundRect">
            <a:avLst/>
          </a:prstGeom>
          <a:solidFill>
            <a:srgbClr val="00CC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 СЧЁТ ВНЕБЮДЖЕТНЫХ СРЕДСТВ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tretch/>
        </p:blipFill>
        <p:spPr bwMode="auto">
          <a:xfrm>
            <a:off x="2966298" y="4782296"/>
            <a:ext cx="755192" cy="934104"/>
          </a:xfrm>
          <a:prstGeom prst="rect">
            <a:avLst/>
          </a:prstGeom>
          <a:ln>
            <a:noFill/>
          </a:ln>
        </p:spPr>
      </p:pic>
      <p:pic>
        <p:nvPicPr>
          <p:cNvPr id="18" name="Picture 15"/>
          <p:cNvPicPr/>
          <p:nvPr/>
        </p:nvPicPr>
        <p:blipFill>
          <a:blip r:embed="rId4" cstate="print"/>
          <a:stretch/>
        </p:blipFill>
        <p:spPr bwMode="auto">
          <a:xfrm>
            <a:off x="8137896" y="4782296"/>
            <a:ext cx="1148400" cy="1605240"/>
          </a:xfrm>
          <a:prstGeom prst="rect">
            <a:avLst/>
          </a:prstGeom>
          <a:ln>
            <a:noFill/>
          </a:ln>
        </p:spPr>
      </p:pic>
      <p:sp>
        <p:nvSpPr>
          <p:cNvPr id="19" name="CustomShape 10"/>
          <p:cNvSpPr/>
          <p:nvPr/>
        </p:nvSpPr>
        <p:spPr bwMode="auto">
          <a:xfrm>
            <a:off x="2445604" y="6045120"/>
            <a:ext cx="251640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24" name="CustomShape 12"/>
          <p:cNvSpPr/>
          <p:nvPr/>
        </p:nvSpPr>
        <p:spPr bwMode="auto">
          <a:xfrm>
            <a:off x="1724634" y="5751568"/>
            <a:ext cx="2516400" cy="671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            кадастровый инженер:</a:t>
            </a:r>
          </a:p>
          <a:p>
            <a:pPr algn="ctr">
              <a:lnSpc>
                <a:spcPct val="100000"/>
              </a:lnSpc>
            </a:pPr>
            <a:r>
              <a:rPr lang="ru-RU" sz="1800" b="1" spc="-1" dirty="0" smtClean="0">
                <a:solidFill>
                  <a:srgbClr val="000000"/>
                </a:solidFill>
                <a:latin typeface="Calibri"/>
              </a:rPr>
              <a:t>             ИП или работник юридического лица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5" name="CustomShape 11"/>
          <p:cNvSpPr/>
          <p:nvPr/>
        </p:nvSpPr>
        <p:spPr bwMode="auto">
          <a:xfrm>
            <a:off x="1792081" y="4370815"/>
            <a:ext cx="3096344" cy="4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1800" b="0" strike="noStrike" spc="-1" dirty="0" smtClean="0">
                <a:solidFill>
                  <a:schemeClr val="tx2"/>
                </a:solidFill>
                <a:latin typeface="Segoe UI Semibold"/>
                <a:ea typeface="DejaVu Sans"/>
              </a:rPr>
              <a:t>       </a:t>
            </a:r>
            <a:r>
              <a:rPr lang="ru-RU" sz="1800" b="1" strike="noStrike" spc="-1" dirty="0" smtClean="0">
                <a:solidFill>
                  <a:schemeClr val="tx2"/>
                </a:solidFill>
                <a:latin typeface="Segoe UI Semibold"/>
                <a:ea typeface="DejaVu Sans"/>
              </a:rPr>
              <a:t>ИСПОЛНИТЕЛЬ </a:t>
            </a:r>
            <a:r>
              <a:rPr lang="ru-RU" sz="1800" b="1" strike="noStrike" spc="-1" dirty="0">
                <a:solidFill>
                  <a:schemeClr val="tx2"/>
                </a:solidFill>
                <a:latin typeface="Segoe UI Semibold"/>
                <a:ea typeface="DejaVu Sans"/>
              </a:rPr>
              <a:t>ККР: </a:t>
            </a:r>
            <a:endParaRPr lang="ru-RU" sz="1800" b="1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26" name="CustomShape 9"/>
          <p:cNvSpPr/>
          <p:nvPr/>
        </p:nvSpPr>
        <p:spPr bwMode="auto">
          <a:xfrm>
            <a:off x="6984235" y="4339966"/>
            <a:ext cx="359640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chemeClr val="tx2"/>
                </a:solidFill>
                <a:latin typeface="Segoe UI Semibold"/>
                <a:ea typeface="DejaVu Sans"/>
              </a:rPr>
              <a:t>РЕЗУЛЬТАТ ВЫПОЛНЕНИЯ ККР:</a:t>
            </a:r>
            <a:endParaRPr lang="ru-RU" sz="1800" b="1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32" name="CustomShape 8"/>
          <p:cNvSpPr/>
          <p:nvPr/>
        </p:nvSpPr>
        <p:spPr bwMode="auto">
          <a:xfrm>
            <a:off x="6783660" y="3207489"/>
            <a:ext cx="3668040" cy="114480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35640" rIns="80640" bIns="3564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Федеральный закон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от 24.07.2007 № 221-ФЗ</a:t>
            </a:r>
            <a:r>
              <a:rPr lang="ru-RU" sz="16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«О кадастровой деятельности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Segoe UI"/>
                <a:ea typeface="DejaVu Sans"/>
              </a:rPr>
              <a:t>»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Segoe UI"/>
              </a:rPr>
              <a:t>Гражданский кодекс Российской Федерации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3" name="Picture 6"/>
          <p:cNvPicPr/>
          <p:nvPr/>
        </p:nvPicPr>
        <p:blipFill>
          <a:blip r:embed="rId5" cstate="print"/>
          <a:stretch/>
        </p:blipFill>
        <p:spPr bwMode="auto">
          <a:xfrm>
            <a:off x="6721740" y="3131889"/>
            <a:ext cx="699480" cy="560880"/>
          </a:xfrm>
          <a:prstGeom prst="rect">
            <a:avLst/>
          </a:prstGeom>
          <a:ln>
            <a:noFill/>
          </a:ln>
        </p:spPr>
      </p:pic>
      <p:pic>
        <p:nvPicPr>
          <p:cNvPr id="36" name="Picture 5"/>
          <p:cNvPicPr/>
          <p:nvPr/>
        </p:nvPicPr>
        <p:blipFill>
          <a:blip r:embed="rId2" cstate="print"/>
          <a:stretch/>
        </p:blipFill>
        <p:spPr bwMode="auto">
          <a:xfrm>
            <a:off x="4457700" y="1236181"/>
            <a:ext cx="4918580" cy="2004840"/>
          </a:xfrm>
          <a:prstGeom prst="rect">
            <a:avLst/>
          </a:prstGeom>
          <a:ln>
            <a:noFill/>
          </a:ln>
        </p:spPr>
      </p:pic>
      <p:sp>
        <p:nvSpPr>
          <p:cNvPr id="37" name="CustomShape 7"/>
          <p:cNvSpPr/>
          <p:nvPr/>
        </p:nvSpPr>
        <p:spPr bwMode="auto">
          <a:xfrm>
            <a:off x="7948730" y="1279135"/>
            <a:ext cx="1089720" cy="64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66B3"/>
                </a:solidFill>
                <a:latin typeface="Franklin Gothic Medium"/>
                <a:ea typeface="DejaVu Sans"/>
              </a:rPr>
              <a:t>ДОГОВОР 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66B3"/>
                </a:solidFill>
                <a:latin typeface="Franklin Gothic Medium"/>
                <a:ea typeface="DejaVu Sans"/>
              </a:rPr>
              <a:t>ПОДРЯДА</a:t>
            </a:r>
            <a:endParaRPr lang="ru-RU" sz="1500" b="0" strike="noStrike" spc="-1" dirty="0">
              <a:latin typeface="Arial"/>
            </a:endParaRPr>
          </a:p>
        </p:txBody>
      </p:sp>
      <p:pic>
        <p:nvPicPr>
          <p:cNvPr id="38" name="Picture 7"/>
          <p:cNvPicPr/>
          <p:nvPr/>
        </p:nvPicPr>
        <p:blipFill>
          <a:blip r:embed="rId6" cstate="print"/>
          <a:srcRect l="38771"/>
          <a:stretch/>
        </p:blipFill>
        <p:spPr bwMode="auto">
          <a:xfrm>
            <a:off x="8683776" y="2075549"/>
            <a:ext cx="904320" cy="1292040"/>
          </a:xfrm>
          <a:prstGeom prst="rect">
            <a:avLst/>
          </a:prstGeom>
          <a:ln>
            <a:noFill/>
          </a:ln>
        </p:spPr>
      </p:pic>
      <p:sp>
        <p:nvSpPr>
          <p:cNvPr id="31" name="Прямоугольник 30"/>
          <p:cNvSpPr/>
          <p:nvPr/>
        </p:nvSpPr>
        <p:spPr>
          <a:xfrm>
            <a:off x="5338147" y="640409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56510570-EBFE-4C8B-BA63-57D5B14C613A}"/>
              </a:ext>
            </a:extLst>
          </p:cNvPr>
          <p:cNvSpPr txBox="1">
            <a:spLocks/>
          </p:cNvSpPr>
          <p:nvPr/>
        </p:nvSpPr>
        <p:spPr bwMode="auto">
          <a:xfrm>
            <a:off x="8743949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467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656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2700040" y="335280"/>
            <a:ext cx="7522200" cy="753040"/>
          </a:xfrm>
          <a:prstGeom prst="rect">
            <a:avLst/>
          </a:prstGeom>
          <a:solidFill>
            <a:schemeClr val="bg1"/>
          </a:solidFill>
          <a:ln w="25560">
            <a:solidFill>
              <a:srgbClr val="008C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5400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1890FB"/>
                </a:solidFill>
                <a:latin typeface="Segoe UI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1890FB"/>
                </a:solidFill>
                <a:latin typeface="Segoe UI"/>
                <a:ea typeface="DejaVu Sans"/>
              </a:rPr>
              <a:t>часть 1 статьи 42.6  Федерального закона от 24.07.2007 № 221-ФЗ </a:t>
            </a:r>
            <a:endParaRPr lang="ru-RU" sz="1600" b="1" strike="noStrike" spc="-1" dirty="0">
              <a:solidFill>
                <a:srgbClr val="1890FB"/>
              </a:solidFill>
              <a:latin typeface="Arial"/>
            </a:endParaRPr>
          </a:p>
          <a:p>
            <a:pPr marL="5400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1890FB"/>
                </a:solidFill>
                <a:latin typeface="Segoe UI"/>
                <a:ea typeface="DejaVu Sans"/>
              </a:rPr>
              <a:t>                           «О кадастровой деятельности»</a:t>
            </a:r>
            <a:endParaRPr lang="ru-RU" sz="1600" b="1" strike="noStrike" spc="-1" dirty="0">
              <a:solidFill>
                <a:srgbClr val="1890FB"/>
              </a:solidFill>
              <a:latin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70930" t="26495" r="23300" b="46569"/>
          <a:stretch/>
        </p:blipFill>
        <p:spPr bwMode="auto">
          <a:xfrm>
            <a:off x="2013160" y="1307920"/>
            <a:ext cx="1225080" cy="172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3492" t="30390" r="8242" b="8687"/>
          <a:stretch/>
        </p:blipFill>
        <p:spPr bwMode="auto">
          <a:xfrm>
            <a:off x="2089840" y="1955920"/>
            <a:ext cx="1076400" cy="10044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tretch/>
        </p:blipFill>
        <p:spPr bwMode="auto">
          <a:xfrm>
            <a:off x="3373240" y="2178040"/>
            <a:ext cx="1161000" cy="1646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465A4"/>
            </a:solidFill>
          </a:ln>
        </p:spPr>
      </p:pic>
      <p:sp>
        <p:nvSpPr>
          <p:cNvPr id="10" name="CustomShape 3"/>
          <p:cNvSpPr/>
          <p:nvPr/>
        </p:nvSpPr>
        <p:spPr bwMode="auto">
          <a:xfrm>
            <a:off x="4609840" y="2172640"/>
            <a:ext cx="4644336" cy="5716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35640" rIns="80640" bIns="35640"/>
          <a:lstStyle/>
          <a:p>
            <a:pPr>
              <a:lnSpc>
                <a:spcPct val="100000"/>
              </a:lnSpc>
            </a:pPr>
            <a:r>
              <a:rPr lang="ru-RU" sz="1500" b="1" strike="noStrike" spc="-1" dirty="0">
                <a:solidFill>
                  <a:schemeClr val="tx2"/>
                </a:solidFill>
                <a:latin typeface="Segoe UI"/>
                <a:ea typeface="DejaVu Sans"/>
              </a:rPr>
              <a:t>2. Согласование местоположения границ ЗУ </a:t>
            </a:r>
            <a:r>
              <a:rPr lang="ru-RU" sz="1400" b="1" strike="noStrike" spc="-1" dirty="0">
                <a:solidFill>
                  <a:schemeClr val="tx2"/>
                </a:solidFill>
                <a:latin typeface="Segoe UI"/>
                <a:ea typeface="DejaVu Sans"/>
              </a:rPr>
              <a:t>(статья 42.10 Закона о </a:t>
            </a:r>
            <a:r>
              <a:rPr lang="ru-RU" sz="1400" b="1" strike="noStrike" spc="-1" dirty="0" smtClean="0">
                <a:solidFill>
                  <a:schemeClr val="tx2"/>
                </a:solidFill>
                <a:latin typeface="Segoe UI"/>
                <a:ea typeface="DejaVu Sans"/>
              </a:rPr>
              <a:t>кадастровой деятельности)</a:t>
            </a:r>
            <a:endParaRPr lang="ru-RU" sz="1400" b="1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1" name="CustomShape 4"/>
          <p:cNvSpPr/>
          <p:nvPr/>
        </p:nvSpPr>
        <p:spPr bwMode="auto">
          <a:xfrm>
            <a:off x="3314200" y="1379920"/>
            <a:ext cx="3851744" cy="5716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35640" rIns="80640" bIns="35640"/>
          <a:lstStyle/>
          <a:p>
            <a:pPr>
              <a:lnSpc>
                <a:spcPct val="100000"/>
              </a:lnSpc>
            </a:pPr>
            <a:r>
              <a:rPr lang="ru-RU" sz="1500" b="1" strike="noStrike" spc="-1" dirty="0">
                <a:solidFill>
                  <a:schemeClr val="tx2"/>
                </a:solidFill>
                <a:latin typeface="Segoe UI"/>
                <a:ea typeface="DejaVu Sans"/>
              </a:rPr>
              <a:t>1. Разработка проекта </a:t>
            </a:r>
            <a:r>
              <a:rPr lang="ru-RU" sz="1500" b="1" strike="noStrike" spc="-1" dirty="0" smtClean="0">
                <a:solidFill>
                  <a:schemeClr val="tx2"/>
                </a:solidFill>
                <a:latin typeface="Segoe UI"/>
                <a:ea typeface="DejaVu Sans"/>
              </a:rPr>
              <a:t>карты-плана</a:t>
            </a:r>
            <a:endParaRPr lang="ru-RU" sz="1500" b="1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2" name="Picture 15"/>
          <p:cNvPicPr/>
          <p:nvPr/>
        </p:nvPicPr>
        <p:blipFill>
          <a:blip r:embed="rId5" cstate="print"/>
          <a:stretch/>
        </p:blipFill>
        <p:spPr bwMode="auto">
          <a:xfrm>
            <a:off x="4665872" y="3035920"/>
            <a:ext cx="1148400" cy="1605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  <p:sp>
        <p:nvSpPr>
          <p:cNvPr id="13" name="CustomShape 5"/>
          <p:cNvSpPr/>
          <p:nvPr/>
        </p:nvSpPr>
        <p:spPr bwMode="auto">
          <a:xfrm>
            <a:off x="5832152" y="3035920"/>
            <a:ext cx="3164040" cy="5716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35640" rIns="80640" bIns="35640"/>
          <a:lstStyle/>
          <a:p>
            <a:pPr>
              <a:lnSpc>
                <a:spcPct val="100000"/>
              </a:lnSpc>
            </a:pPr>
            <a:r>
              <a:rPr lang="ru-RU" sz="1500" b="1" strike="noStrike" spc="-1" dirty="0">
                <a:solidFill>
                  <a:schemeClr val="tx2"/>
                </a:solidFill>
                <a:latin typeface="Segoe UI"/>
                <a:ea typeface="DejaVu Sans"/>
              </a:rPr>
              <a:t>3. Утверждение </a:t>
            </a:r>
            <a:r>
              <a:rPr lang="ru-RU" sz="1500" b="1" strike="noStrike" spc="-1" dirty="0" smtClean="0">
                <a:solidFill>
                  <a:schemeClr val="tx2"/>
                </a:solidFill>
                <a:latin typeface="Segoe UI"/>
                <a:ea typeface="DejaVu Sans"/>
              </a:rPr>
              <a:t>карты-плана</a:t>
            </a:r>
            <a:endParaRPr lang="ru-RU" sz="1500" b="1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5" name="Рисунок 11"/>
          <p:cNvPicPr/>
          <p:nvPr/>
        </p:nvPicPr>
        <p:blipFill>
          <a:blip r:embed="rId6" cstate="print"/>
          <a:stretch/>
        </p:blipFill>
        <p:spPr bwMode="auto">
          <a:xfrm>
            <a:off x="6530552" y="5028940"/>
            <a:ext cx="1767240" cy="728280"/>
          </a:xfrm>
          <a:prstGeom prst="rect">
            <a:avLst/>
          </a:prstGeom>
          <a:ln>
            <a:noFill/>
          </a:ln>
        </p:spPr>
      </p:pic>
      <p:pic>
        <p:nvPicPr>
          <p:cNvPr id="16" name="Graphic 20">
            <a:extLst>
              <a:ext uri="{FF2B5EF4-FFF2-40B4-BE49-F238E27FC236}">
                <a16:creationId xmlns:a16="http://schemas.microsoft.com/office/drawing/2014/main" xmlns="" id="{DAA55534-3C59-42AB-B311-D9006E8E1B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auto">
          <a:xfrm>
            <a:off x="8700429" y="3884476"/>
            <a:ext cx="1357971" cy="1206264"/>
          </a:xfrm>
          <a:prstGeom prst="rect">
            <a:avLst/>
          </a:prstGeom>
        </p:spPr>
      </p:pic>
      <p:sp>
        <p:nvSpPr>
          <p:cNvPr id="19" name="CustomShape 6"/>
          <p:cNvSpPr/>
          <p:nvPr/>
        </p:nvSpPr>
        <p:spPr bwMode="auto">
          <a:xfrm>
            <a:off x="6699738" y="4253200"/>
            <a:ext cx="1116974" cy="37155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rgbClr val="0066B3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Прямоугольник 16"/>
          <p:cNvSpPr/>
          <p:nvPr/>
        </p:nvSpPr>
        <p:spPr>
          <a:xfrm>
            <a:off x="5338147" y="6404094"/>
            <a:ext cx="113640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1901" y="16"/>
            <a:ext cx="7222392" cy="7033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Карту-план территории утверждает</a:t>
            </a:r>
            <a:endParaRPr lang="ru-RU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56510570-EBFE-4C8B-BA63-57D5B14C613A}"/>
              </a:ext>
            </a:extLst>
          </p:cNvPr>
          <p:cNvSpPr txBox="1">
            <a:spLocks/>
          </p:cNvSpPr>
          <p:nvPr/>
        </p:nvSpPr>
        <p:spPr bwMode="auto">
          <a:xfrm>
            <a:off x="8743949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467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656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ustomShape 2"/>
          <p:cNvSpPr/>
          <p:nvPr/>
        </p:nvSpPr>
        <p:spPr bwMode="auto">
          <a:xfrm>
            <a:off x="3283360" y="2520000"/>
            <a:ext cx="136368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" name="CustomShape 4"/>
          <p:cNvSpPr/>
          <p:nvPr/>
        </p:nvSpPr>
        <p:spPr bwMode="auto">
          <a:xfrm>
            <a:off x="3175000" y="5229200"/>
            <a:ext cx="7235280" cy="6534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ККР проведены ЗА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СЧЕТ ВНЕБЮДЖЕТНЫХ СРЕДСТВ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1" name="Picture 3"/>
          <p:cNvPicPr/>
          <p:nvPr/>
        </p:nvPicPr>
        <p:blipFill>
          <a:blip r:embed="rId2" cstate="print"/>
          <a:stretch/>
        </p:blipFill>
        <p:spPr bwMode="auto">
          <a:xfrm>
            <a:off x="7099360" y="977040"/>
            <a:ext cx="2301480" cy="1326240"/>
          </a:xfrm>
          <a:prstGeom prst="rect">
            <a:avLst/>
          </a:prstGeom>
          <a:ln>
            <a:noFill/>
          </a:ln>
        </p:spPr>
      </p:pic>
      <p:pic>
        <p:nvPicPr>
          <p:cNvPr id="12" name="Picture 15"/>
          <p:cNvPicPr/>
          <p:nvPr/>
        </p:nvPicPr>
        <p:blipFill>
          <a:blip r:embed="rId3" cstate="print"/>
          <a:stretch/>
        </p:blipFill>
        <p:spPr bwMode="auto">
          <a:xfrm>
            <a:off x="7149760" y="864360"/>
            <a:ext cx="668880" cy="934920"/>
          </a:xfrm>
          <a:prstGeom prst="rect">
            <a:avLst/>
          </a:prstGeom>
          <a:ln>
            <a:noFill/>
          </a:ln>
        </p:spPr>
      </p:pic>
      <p:sp>
        <p:nvSpPr>
          <p:cNvPr id="13" name="CustomShape 5"/>
          <p:cNvSpPr/>
          <p:nvPr/>
        </p:nvSpPr>
        <p:spPr bwMode="auto">
          <a:xfrm>
            <a:off x="6451360" y="2376000"/>
            <a:ext cx="359928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pc="-1" dirty="0">
                <a:solidFill>
                  <a:srgbClr val="000000"/>
                </a:solidFill>
                <a:latin typeface="Calibri"/>
              </a:rPr>
              <a:t>ОМС  муниципального района,</a:t>
            </a:r>
          </a:p>
          <a:p>
            <a:pPr algn="ctr">
              <a:lnSpc>
                <a:spcPct val="100000"/>
              </a:lnSpc>
            </a:pPr>
            <a:endParaRPr lang="ru-RU" sz="1800" b="1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1" spc="-1" dirty="0" smtClean="0">
                <a:solidFill>
                  <a:srgbClr val="000000"/>
                </a:solidFill>
                <a:latin typeface="Calibri"/>
              </a:rPr>
              <a:t>муниципального </a:t>
            </a:r>
            <a:r>
              <a:rPr lang="ru-RU" sz="1800" b="1" spc="-1" dirty="0">
                <a:solidFill>
                  <a:srgbClr val="000000"/>
                </a:solidFill>
                <a:latin typeface="Calibri"/>
              </a:rPr>
              <a:t>округа (городского округа</a:t>
            </a:r>
            <a:r>
              <a:rPr lang="ru-RU" sz="1800" b="1" spc="-1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algn="ctr"/>
            <a:r>
              <a:rPr lang="ru-RU" sz="1800" b="1" spc="-1" dirty="0">
                <a:solidFill>
                  <a:srgbClr val="000000"/>
                </a:solidFill>
                <a:latin typeface="Calibri"/>
              </a:rPr>
              <a:t>либо </a:t>
            </a:r>
            <a:r>
              <a:rPr lang="ru-RU" sz="1800" b="1" spc="-1" dirty="0" smtClean="0">
                <a:solidFill>
                  <a:srgbClr val="000000"/>
                </a:solidFill>
                <a:latin typeface="Calibri"/>
              </a:rPr>
              <a:t>орган исполнительной власти</a:t>
            </a:r>
          </a:p>
          <a:p>
            <a:pPr algn="ctr"/>
            <a:r>
              <a:rPr lang="ru-RU" sz="1800" b="1" spc="-1" dirty="0">
                <a:solidFill>
                  <a:srgbClr val="000000"/>
                </a:solidFill>
                <a:latin typeface="Calibri"/>
              </a:rPr>
              <a:t>г</a:t>
            </a:r>
            <a:r>
              <a:rPr lang="ru-RU" sz="1800" b="1" spc="-1" dirty="0" smtClean="0">
                <a:solidFill>
                  <a:srgbClr val="000000"/>
                </a:solidFill>
                <a:latin typeface="Calibri"/>
              </a:rPr>
              <a:t>орода федерального значения</a:t>
            </a:r>
          </a:p>
          <a:p>
            <a:pPr algn="ctr"/>
            <a:r>
              <a:rPr lang="ru-RU" sz="1800" b="1" spc="-1" dirty="0" smtClean="0">
                <a:solidFill>
                  <a:srgbClr val="000000"/>
                </a:solidFill>
                <a:latin typeface="Calibri"/>
              </a:rPr>
              <a:t>Москвы, Санкт-Петербурга или Севастополя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на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территории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которого выполнялись ККР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8147" y="6404094"/>
            <a:ext cx="113640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Красноярск, </a:t>
            </a:r>
            <a:r>
              <a:rPr lang="ru-RU" spc="-1" dirty="0" smtClean="0">
                <a:solidFill>
                  <a:schemeClr val="accent1">
                    <a:lumMod val="50000"/>
                  </a:schemeClr>
                </a:solidFill>
                <a:latin typeface="Segoe UI"/>
                <a:ea typeface="Segoe UI"/>
              </a:rPr>
              <a:t>2024</a:t>
            </a:r>
            <a:endParaRPr lang="ru-RU" spc="-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17131</TotalTime>
  <Words>1251</Words>
  <Application>Microsoft Office PowerPoint</Application>
  <PresentationFormat>Произвольный</PresentationFormat>
  <Paragraphs>216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</vt:lpstr>
      <vt:lpstr>Роскадастр</vt:lpstr>
      <vt:lpstr>Нормативные акты, регулирующие вопросы ККР</vt:lpstr>
      <vt:lpstr>Под  ККР понимаются работы,  которые выполняются в отношении:</vt:lpstr>
      <vt:lpstr>Объекты должны располагаться на территории одного или нескольких КК или территориях, указанных в части 1 статьи 42.11 №221-ФЗ:</vt:lpstr>
      <vt:lpstr>В результате выполнения ККР:</vt:lpstr>
      <vt:lpstr>Презентация PowerPoint</vt:lpstr>
      <vt:lpstr>Презентация PowerPoint</vt:lpstr>
      <vt:lpstr>Презентация PowerPoint</vt:lpstr>
      <vt:lpstr>          Карту-план территории утверждает</vt:lpstr>
      <vt:lpstr>Презентация PowerPoint</vt:lpstr>
      <vt:lpstr>ИСПОЛНИТЕЛЬ ПОДАЁТ ЗАЯВЛЕНИЯ</vt:lpstr>
      <vt:lpstr>ПОРЯДОК ИЗВЕЩЕНИЯ О НАЧАЛЕ ККР</vt:lpstr>
      <vt:lpstr>Комплексные кадастровые работы выполняются с учетом следующих особенностей</vt:lpstr>
      <vt:lpstr>СОГЛАСИТЕЛЬНАЯ КОМИССИЯ</vt:lpstr>
      <vt:lpstr>ПОЛНОМОЧИЯ СОГЛАСИТЕЛЬНОЙ КОМИССИИ</vt:lpstr>
      <vt:lpstr>Преимущества  выполнения работ Филиалом </vt:lpstr>
      <vt:lpstr>Внесение сведений в ЕГРН на основании подготовленной в результате выполнения комплексных кадастровых работ карты-плана территории </vt:lpstr>
      <vt:lpstr>24:11:0410502</vt:lpstr>
      <vt:lpstr>24:11:0410502</vt:lpstr>
      <vt:lpstr>24:11:0410502</vt:lpstr>
      <vt:lpstr>24:11:0410502</vt:lpstr>
      <vt:lpstr>Роскадастр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Миронова Любовь Александровна</cp:lastModifiedBy>
  <cp:revision>1006</cp:revision>
  <cp:lastPrinted>2022-12-30T14:04:19Z</cp:lastPrinted>
  <dcterms:created xsi:type="dcterms:W3CDTF">2020-12-17T18:43:20Z</dcterms:created>
  <dcterms:modified xsi:type="dcterms:W3CDTF">2024-08-22T00:39:57Z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